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4"/>
    <p:sldMasterId id="2147483649" r:id="rId5"/>
  </p:sldMasterIdLst>
  <p:notesMasterIdLst>
    <p:notesMasterId r:id="rId23"/>
  </p:notesMasterIdLst>
  <p:sldIdLst>
    <p:sldId id="257" r:id="rId6"/>
    <p:sldId id="300" r:id="rId7"/>
    <p:sldId id="295" r:id="rId8"/>
    <p:sldId id="287" r:id="rId9"/>
    <p:sldId id="260" r:id="rId10"/>
    <p:sldId id="261" r:id="rId11"/>
    <p:sldId id="262" r:id="rId12"/>
    <p:sldId id="301" r:id="rId13"/>
    <p:sldId id="268" r:id="rId14"/>
    <p:sldId id="289" r:id="rId15"/>
    <p:sldId id="307" r:id="rId16"/>
    <p:sldId id="297" r:id="rId17"/>
    <p:sldId id="310" r:id="rId18"/>
    <p:sldId id="311" r:id="rId19"/>
    <p:sldId id="290" r:id="rId20"/>
    <p:sldId id="278" r:id="rId21"/>
    <p:sldId id="305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ECFF"/>
    <a:srgbClr val="C0C0C0"/>
    <a:srgbClr val="F4FF39"/>
    <a:srgbClr val="AAB400"/>
    <a:srgbClr val="00A0BE"/>
    <a:srgbClr val="DBE600"/>
    <a:srgbClr val="DBE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8391" autoAdjust="0"/>
  </p:normalViewPr>
  <p:slideViewPr>
    <p:cSldViewPr snapToGrid="0" snapToObjects="1">
      <p:cViewPr>
        <p:scale>
          <a:sx n="51" d="100"/>
          <a:sy n="51" d="100"/>
        </p:scale>
        <p:origin x="-2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16"/>
    </p:cViewPr>
  </p:sorterViewPr>
  <p:notesViewPr>
    <p:cSldViewPr snapToGrid="0" snapToObjects="1">
      <p:cViewPr varScale="1">
        <p:scale>
          <a:sx n="52" d="100"/>
          <a:sy n="52" d="100"/>
        </p:scale>
        <p:origin x="-1932" y="-96"/>
      </p:cViewPr>
      <p:guideLst>
        <p:guide orient="horz" pos="2924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113" cy="464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224" y="0"/>
            <a:ext cx="3026113" cy="464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40ACB681-BB12-46C7-B888-0EAC6182E197}" type="datetimeFigureOut">
              <a:rPr lang="de-DE"/>
              <a:pPr>
                <a:defRPr/>
              </a:pPr>
              <a:t>03.07.2012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334" y="4410278"/>
            <a:ext cx="5588333" cy="417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585"/>
            <a:ext cx="3026113" cy="4646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224" y="8817585"/>
            <a:ext cx="3026113" cy="4646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03C560A6-C713-4FFE-94A4-69DB9A3E59A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6685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C1EDF8-3866-4095-B5CE-CDB86830A7A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</a:t>
            </a:r>
            <a:r>
              <a:rPr lang="en-US" baseline="0" dirty="0" smtClean="0"/>
              <a:t> = California, IN = Indiana, MI = Michigan, MN = Minnesota, MS = Mississippi, MO = Missouri, WI = Wisconsin, WV = West Virginia, IL = Illinois, MA = Massachusetts, PA = Pennsylvania, NY = New York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560A6-C713-4FFE-94A4-69DB9A3E59A6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0"/>
            <a:ext cx="915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927725"/>
            <a:ext cx="7199313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063" y="1211263"/>
            <a:ext cx="41529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063" y="3652838"/>
            <a:ext cx="41529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elbild ne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eu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40475" y="2949575"/>
            <a:ext cx="13636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927725"/>
            <a:ext cx="7199313" cy="360363"/>
          </a:xfrm>
        </p:spPr>
        <p:txBody>
          <a:bodyPr wrap="none">
            <a:normAutofit/>
          </a:bodyPr>
          <a:lstStyle>
            <a:lvl1pPr marL="0" indent="0">
              <a:buFont typeface="Arial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pt_land_print_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173788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83350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/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C94AB820-CE5B-48A7-870F-AEB931E43153}" type="slidenum">
              <a:rPr lang="en-US" sz="1200"/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/>
              <a:t>	</a:t>
            </a:r>
          </a:p>
        </p:txBody>
      </p:sp>
      <p:pic>
        <p:nvPicPr>
          <p:cNvPr id="3079" name="Picture 8" descr="new logo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489825" y="64039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  <p:sldLayoutId id="2147485624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olienbild neu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167438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83350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© 2012 Syngenta.  DOCUMENT CLASSIFICATION:  PUBLIC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8DC20C61-456B-4644-A578-0D7A5FD46517}" type="slidenum">
              <a:rPr lang="en-US" sz="1200">
                <a:solidFill>
                  <a:srgbClr val="FFFFFF"/>
                </a:solidFill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>
                <a:solidFill>
                  <a:srgbClr val="FFFFFF"/>
                </a:solidFill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  <p:sldLayoutId id="2147485637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875" y="3686175"/>
            <a:ext cx="7197725" cy="422275"/>
          </a:xfrm>
        </p:spPr>
        <p:txBody>
          <a:bodyPr/>
          <a:lstStyle/>
          <a:p>
            <a:pPr eaLnBrk="1" hangingPunct="1"/>
            <a:r>
              <a:rPr lang="en-US" dirty="0" smtClean="0"/>
              <a:t>Impatiens Downy Mildew</a:t>
            </a:r>
            <a:endParaRPr lang="de-CH" sz="1600" dirty="0" smtClean="0">
              <a:solidFill>
                <a:srgbClr val="EB82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07291" y="4993214"/>
            <a:ext cx="3504433" cy="1523324"/>
          </a:xfrm>
        </p:spPr>
        <p:txBody>
          <a:bodyPr/>
          <a:lstStyle/>
          <a:p>
            <a:pPr eaLnBrk="1" hangingPunct="1"/>
            <a:r>
              <a:rPr lang="de-CH" dirty="0" smtClean="0">
                <a:solidFill>
                  <a:schemeClr val="tx1"/>
                </a:solidFill>
              </a:rPr>
              <a:t>Contributions  by (alphabetically):</a:t>
            </a:r>
          </a:p>
          <a:p>
            <a:pPr eaLnBrk="1" hangingPunct="1"/>
            <a:r>
              <a:rPr lang="de-CH" dirty="0" smtClean="0">
                <a:solidFill>
                  <a:schemeClr val="tx1"/>
                </a:solidFill>
              </a:rPr>
              <a:t>Brian E. Corr</a:t>
            </a:r>
          </a:p>
          <a:p>
            <a:pPr eaLnBrk="1" hangingPunct="1"/>
            <a:r>
              <a:rPr lang="de-CH" dirty="0" smtClean="0">
                <a:solidFill>
                  <a:schemeClr val="tx1"/>
                </a:solidFill>
              </a:rPr>
              <a:t>Dean Mosdell</a:t>
            </a:r>
          </a:p>
          <a:p>
            <a:pPr eaLnBrk="1" hangingPunct="1"/>
            <a:r>
              <a:rPr lang="de-CH" dirty="0" smtClean="0">
                <a:solidFill>
                  <a:schemeClr val="tx1"/>
                </a:solidFill>
              </a:rPr>
              <a:t>Nancy Rechcigl</a:t>
            </a:r>
          </a:p>
          <a:p>
            <a:pPr eaLnBrk="1" hangingPunct="1"/>
            <a:r>
              <a:rPr lang="de-CH" dirty="0" smtClean="0">
                <a:solidFill>
                  <a:schemeClr val="tx1"/>
                </a:solidFill>
              </a:rPr>
              <a:t>Darryl L. Thomas</a:t>
            </a:r>
          </a:p>
          <a:p>
            <a:pPr eaLnBrk="1" hangingPunct="1"/>
            <a:r>
              <a:rPr lang="de-CH" dirty="0" smtClean="0">
                <a:solidFill>
                  <a:schemeClr val="tx1"/>
                </a:solidFill>
              </a:rPr>
              <a:t>Jane Trolinger</a:t>
            </a:r>
          </a:p>
        </p:txBody>
      </p:sp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CdAKUDASIAAhEBAxEB/8QAHAAAAQUBAQEAAAAAAAAAAAAABAACAwUGAQcI/8QANhAAAgEDAwIDBQgCAgMBAAAAAQIDAAQRBRIhMUETIlEGYXGBoRQyQpGxwdHwI+EHMxVSYvH/xAAZAQADAQEBAAAAAAAAAAAAAAAAAQIDBAX/xAAiEQACAgIDAAMBAQEAAAAAAAAAAQIREiEDMUEEIlETMmH/2gAMAwEAAhEDEQA/AMnPCtxbOrHGB+E8VBpq+PbJEqHxEbBJPvqzS3keZgQxUgDAPJ6Vcey+h51G6MyeRcOoK4wCP9GuetmYNY+z0zRxiZyRL0UfhGOtWEenlYiAzCRDtwR1Px94xWjnsQHAVmynKjGA/HyoKXdH4z7S2wkMGPQDHStKAw/tpZXDWrShCw8JTjrjDZP0zWDr2HUkF2kcUTlJCu4Beqnv+tYTVPZqSEkxKflT4n2UZkHBz/TWr0a48WFVJ6e6s5PYXMJO6M4+FWmhu2AcDKnaVGc49T+dR8iOUANpp8qPuimUNHIpRx7jWF9o9Kn0nUnjlQ+E53RSDo4/n3VqoX2uCOhrTx2Nl7RaYLe9TcAMZ6FT6g9jXL8fkcZUB41inA1rNV9gNXtJ2+yCO4gz5SW2tj39qoptF1W3cJPp1wpPTC7t3wxnNeipxfoAQNOFTppepMMjTb34m3cfqKcul6iScafdnjP/AENVZL9CwelTpLe4hz41tPEB1MkTKPqKjzT0wH10HimA0s0APzXDTc0qKA7SrlKigs92tPZq3hmSRxjHmCjnP94/KrCNBHqcu1yMRAY28AE5GKJ8VIyz4GzBO3vmooPIHnm3LK5wO/HYflXLe0I5Mu2R1bD4PAPb+5qnkkKyTZXeHLFNq9hx19as7uYyJITxn8RHAHTBqouWjjQqibeSFHGGPelKf4ANpMf2m8ku2j2KgMfmHJPWi7myjl6jNcgKplgME9cetEGZQM5rSCqOyqKC80SJw2UHNZ8aatrftFEdj7Q3JwMnjmthdagoDCJfFKjLBPT41R6dazSXT3d0d8zHARRgAfEfAYpN26EyvvIWguHjO0dGG3p0zxVloF0Y7oLuKhxg/Gu+0ESsYfsyF5OrAA5UHp+dAqrxSBkGGXnHvrgmsJiN9HPcdPDRicdGG2mXIEzKJYF3A+Xd0B/eoNNuoby1VvEHiL1QtjtRDRJtZnZioGN2e38V2LaGMkiVhtAUnnhSMYoc20DozCSRSeibckH9qJ8Ncg2srMw64OcfL4V3GWCNED/9HqaTSYgAaWs7BS2UY+YZxgVj/az2ODQy3WkQYljOXiUY8Qd8Dpn9a3bW4MkRmBVVOeD+1cUCW4LM5VcbWBPB9KcddAeDTLJBM8M6NHKmNyNwV471wNnvXrGt6JpuoW4S4skjcElZwAu4E9mHOa819otCu9CuWWUmSAthJQPofQ1vHkT0wAd1d3UMsoPepA4PetbAlzSpgOaVMR7jFd3DDdFMknorLjPzzRkV+7qA0L7u464/avN9J9oNoGW7d61NlrsbKPMPlXB/N/ppiX9z9qkhfYFjO047kmq9LbwzvlkaSRuTuPT4VE+uRgff+tAnV/tE3hw+ZjRikUopbZaySpCvmI3H7oz1oeWF51R5GkSEg7mjPA93vqa1tpQp3MrPKeGPXp0x7jRNsvhRBuQSfTO0e705ojfpMpW9A9tZSRQYB8NM/eX7x46nP70PKtxFF9ktlVrh1JYquFjH8+lXF68ttCI4gZRICqp33Y6/Coba0Fq5xzI2fEcjG755q2/ESRWumx28JViZJT9535b5VTajb+BPuYsBnHIrSwuspdWTudp244+fXn9aA16KNrUqAN0WCoAxj3VjzQTjaA5YadDdQpNGxjkxkkHHFGfZr2IlY5g/udSCRUHszOJYzGwHB296tbtiGG+Td4Z8wGTtB46VfHFYJiKv7Rf2+6Oe0BBGN6v+H3j3Ub4Tzgb7l1VgMeFjBHqDRTEGJGzuUMOc9jQ00YhUTJjbu8y+vvHvqkmuwIZbaRXWSGaQOvUnBBHwpryywRubgK53htxIGOKIjuBMNy7SO4HXGetOlPLOoyHHI29KqkAEIWIVBsXLEqQcjrmqPUrNNSmmguohNbsx8RWOMjPUe/vVle3L6aviurNCW/xoo3Pyc8D0pSjdbR4/7X8xwucE9j+dJoTPDNZtX0/Uri3ZNgRztAORtPK4PfihFlI61ov+QIrga0JpoiqvGFVgMAkdfnzWYrWLtWWgxZxjrSoOlVWFF3eQSWN0yLnbng1JDqM8Y4atXqunJdwkYw46cVjLiJ4HaOQYZfdXHw865Y/9HGVhT6tcH8dbr/jy2+0ae925JkaQjeOcYPFeZLG0kiogyzsFUepJwK9r9ndLXStIihhyrFQTtOfMa1mKTLmAjAdivHmAH1qZ7eLwpnLgADkKcDtUUcUrBfB7DEiFcqf4PH1pXyBmghJDxkEyLxyB2PzpXSJOaevigXboG6hQgOQnUYz/AHpRhClC7SEEAhmGCCenP0puWKOsQKyBT5S3Uf00+MZ8yhQ+3jI4+GM96paGR5AlUPwu77w7GgLmKTUrqS3yPDj5Yn8R/wDWiNWzCyR2+PFk4C7Rj0J+XNSafbtBHEY5GOcjzfj9c/Ospfd4gUmjiSy1eW3LbFJJ2ngE9q08mwhZBG4ZQDuXvk4qh1pDb6nFcFQVIBOPrVvDIQEO4yRY3Y3jJUj3UuL63ER12eNG8Q8hhyq8Y46VFcZEIZ3JQLgq5+7n68URIkbIqbHJbkK3BH9/ahb4bVLOnl3bWwcke/8AX8q1Yyvug2nSJdxBTbHHiDqQfXFWCzB5sphlk/8AngADjJ7VFbBHgCSBJEJwzAdM1X2cotLv7LLOxhIzEVGdwHbPqDSWhEktwnjiNnSNmkGz7xJ9O1QXaSRwSCMtJGX3OD2J6YIo24Eb2W9YmfYfKM+YE9TzVdJ9qhhPhHysyeRucn59Ov502tCZgP8AkPTjm3uFDKS5jdc5BOMg/Qj8qxr2bKMk16r7W2SvYup2r/nDFQ2dp5yM1kn09GXbj6URlSo2443GzHupU4NKtLJoqM3mUilWmSDFm2kQqeRWX9qbQKVuEXqcNitHDP8AaLdWzmhr+3F1bSRkdQa8XhnhM506ZlfZqBbnXrFO3igkfDmvaERVSM79oOM4P99a8b9k8we1dojkKRIRz8K9qjVG4BAJHBxyCK9V7ZpIKWQQsrRqzo3B2DG30JqGFZG33DKm7d5T9449DUmTFbyNlpCEyQpHBpWhSO1jhVDnA6f341T26Ac0gG4ZCAYIO7J68cVKigAkKFBz93tzk9ac6JJbtEBwcg4OD8ardQTw1hjjlf8AzNjG7tjn9KUnSsR2yH2uSS6lJyTtTnAC/P1xVlMZIlALeTcBk/hFRw2/gqAqgBYxjJxkDpmpw5XlsY6bV6f3iiMaQFProBSDxV4DjjBO7PpintDJBsaxJeE8tFw3Huz061NrwxZkggMrBlHr6kfnREeQit5SOh2rtxUKP3YA1rcJKuAzcjHAzjkj96dFJtjy5wxOGbb97Hf6ihL6H7IRe2+VBxvQfiHXcAO4opJ4pUZt5ICE8dwe+fSqXexnHhXdLs3Kq8MBweef4oK4tWktgUdjMhLRMRznrj9qOceG4ZGYbxjhcjOe5+VMnUKYy5Ix02dTkfTnNViIrrGZ7u2ZZ9oXaF8ME8H3nFCXoeEpCzMYxJuYKvRR0JNFb3srx1YAwzHcGyQQehFSXEkX2iQsSAI+wOWPp8f5p+CZSq1te3EsbFdhbdjP5frVTr1pDar4iMoA9DVH7VanPZatHDZK8MSx7lLH72Sc492R9aqrzVZ7iL/NIT7s1iuN3dnTCSjCi1N7CcZYUqybykng0q1wDM1ml3jI2xj5atxKrNx3oHW7KO2tvEtUIYH6VW6fqsYYLKSMd68p8bl9onG9nTEtn7UWtwrbf8yk/Pj969dsjGgQlQyEdWHAJ5+QPNeMaxdpcXatAxG38Qr0H2Q15L+xELLi5jXa3PDYHb9cV6MbpWVZrbtitixjDIdyEEsTjLDv6daMeIOpdnYFRnA5DUIZWmtSFBwxVicEEc55ovLAq0bMuFOQSMHnr+eK1XZQwAltwdcr93ynA9KFl2nVFRsOUj3IwzwT2/WjlQOchd3GN44GOagCyf8AlZtrKG8JCFPfr/qpmgJisjKxDKSw4BTGP7xSiDhNyhQxOCcdxUniSjDPHt6AMMcGml98wVM7TyOOp/b41TSAD1lEn0yUsSXQ9cYGeKntnRrdWBUK0YOQeAcDsOe9durYNYzjIyynOegOK5p5ZbGBzhwyBSMVKVSGcVvEfYSxAJCs2P7iq6FZLO5+zyB/CmyU2jIU55FWMgkVmTYEXBPkY+v80JqgC28h5LqQy8nt1HuokvQJ7jcqJKCgGe4Ofh+eOKHBZvOpUSMclCTyTwCD2qZHieBHjcsj4/xhue5oeMFSyJAVBXIyec88Va2IHv2LXEPh/h87B+c/3FVupX0FtblnDq8jsFXp+vyqwnMjXbHJBXC7h6YJPFZb2id2kiS8cBFYlEH4jjJ+gqJOk7BdmD11zdancTq7+Fu8isSQvAzj055oDG9cE1daRDb6k86SvtLuzL24z6UDqFkIJTDESwQjkelUujekDmxbAPY0qmuJpU2KvTFKmFI9HubYTAKqhgQRjHrWD1rTW065dBhhnO8dPhXos974EOQAZmG0D/0H81Q3Ox87yp56EZJry4T/AJs5ujBljnrzWp9gL/7PrBidl/zAAbuxzU9xpsNzEVSMJxwwHSq19EvbCVLq3HiGM7gAOfyrpXPGaoSZ7JZlHjChyCExgjOVIPb50fGc27FXJ834gMD+461l/ZnVjfWMTcBlUK/qDg84/OtHDIVnznIPAOQCDxkH8/pW8JWtFWTrMrZ3K20cgOenzoRn26hDPGhKNEQHJwAM5x7qmURlgXVhnrgcZ+Ap96gj8GcnaqMc56c9atjCXVGUKwQo3QHzc9jTArAkhlC/Mn0pyn/GMsOvG36UzxMFlIfap+9jr3qtDGvFI8bRAqQw64znPu+dDacvh2ixSMAFySUGCO/9+FWETHLFCxI6E8/IVXrIS9yu/hDz+vFQ9MCR0KOo528YK87QP0pqo0e5WG7dlT2yKkdc24GUP4cA4GMc0xYmjmLB90RHxI//ACgAPTgVg2bVXYTGDgA98YpSBo5fELMwbGMc9fhT7ALFNKrIQokLFyOG+B+dOYAxspYLliEDH1604dCKm7cwy75EYK+WG4+/+4rFe0CvOJp4wzuQY4yW6DPNba/kSLabhA0irgkDynnrWIub22mnupzERDjYGT7oNZ8j8K41lIyt3JbW6BEyLgcEg9DUNtNKxY5BJHOec1FrGnparHMlx4ok8xAOahtrjgeGuDV+G3ocC7DzqpIpUSlul3GskcgjPRg570qnI0xNBqV4sLZnLRpnG49D/NZ661J/GbwizBTjI6VVa7f3t3fSG7VodrHZB2j9w9enXvQsV20YwwzWfH8WMVb2zlSRfjX7lVXYVG0dwfrVz7Mao2p37G9nVc8EL5Rx86wrXG4k+tKKd433xSFWHoa0XDD8KdeHszW2n6eTdW15iU8yISNrnvV7Zakk8DEMAwThgRgivBGu7u4/7Ll29xai9G1270u43R3MoiwQYt2VIx6U8Mf8kuNn0FHOZQjLKSN205GP3ogtvV1c5DKcqT93NZ3QrxJrVHjnB3geY4546/6q6gnVUDbc4bGOOD/fWnF2SEadIWhjSUZeMlScY6U9YyUA3jaoI35JJ4NCTTG3m+1or7GYLLz93sDR0e1S00fKseQP4pgQjLZGcpvyhXI+OahVhDrEijyiSEN07g4PwoghVc7vN79uBzjA/wB0LdlRf22GUB42UkjNTLqwJ5RjZvdyQxJ4yeaYFVYXlSM7lyy55NdbeSzgFtoA4J7VydjJEyq6qGYZHem/QIbcmG2Vd/mI3FDjnnJ4z7+tMu1QRyeE6AE5V0OCrY6cU+bKRKxQNgEdeg9aotZ1G20+2klM6oRnDNgZOOg9aWVaEZjXdfV9aFgNzKTtnfoqkdqysU8Pj3dtNdqtuztxnvStddvzdyzpGtwCS0owBn1+dO1C30XVImlt4ZLO8Yh2UnKkfiwKhKns6oxxjozJLeI6RMzIGOCOciikYIgGwh+pOKIt7AxXYCM72+eGxtLUdeC3sWSReHGGWHO9s+pP7VpaekLFrbA7dA4ZjOUJPRhSqOS/mnYv4A5J9RSp4hki5HtBpEgKTRyujDDBkBzWc1WGzFw0mnzq8Dt5VwQy+4g0ByKRJNLj4Y8e4mKVCIwSK5XTzSGO4rUZ1WYdK53pAkVygDSezHtVdaKPCdTPabgfD3YK/D+K9U9n9attSjM9tMrK3OC3fHQjqOteEZPrRFjfXVhOJrOd4ZB3U9fiO9RKF7Qmj6Tt7yJoDHIp2kEHbyTz0pW8pijVXbeivgZODjnAINeO6D7dXKTFNWlDxsww4TBHXPT5V6Ra6tbXCAwyh0PIOSc1nKTj2S1RfTXisnCFWYA5OODVbJM0tzGzknLYxnjp6UxZQ/U5+dRSNskibsHFYzm5CssI7hkUrvYA5/EaexU4Bbf8QOPrQaEFt1UftZ7UWmkKYYXWTUZBiOIHiP0LH9q0g2wWxe1ftdYaRvtuXn2bvDQdvj0FeSaxrlzq9+txdgmJD5IN3lUen+6j1Ka6mZ5LqRnkzhnY8tQ8dldzFNttKwbG07Dg599bRS7NFGi8TUrK93SzwvbTIES3gt/uyE53EkjjHH5024u4iIF2GWZQQ26Xa0eP6elCvYzWaRGeQxho2DME+7nsM9fiPzoMQlJ1KNGgz+OQfpmlijXOXpcSagkdoP8AKTPGw/x7QpA6nOf1FNlFpFcxzEsqTAPFMCO/Bznjgihj4T7XH2fcDkq0q/rmuTW0kjRLcXEEUAxmNZQdp7kD1PupKKG5NrYVJe2RwXcF8nPhgKvXt/e1KlpU/wD4yN9k0TrKRzLaFunpkj1pU6FZCuigCQSbgxX/ABsOx99VT20kLsky4OMcdjXpTwo45FB6hp0Eo3MPNjk+tYQ52+zmU7PO/Dbk7TxycDpTQcGrjVrUWcuI3OH4YeoqnPU4rqTtGgmOTmuUqVMBUqVKgDoOKNsNVu9OfNpMyr3Q8qflQNKk0n2Bt9N9vpYVC3luSRjJjPX5H+asz/yJZl8rb3G1BuUMB5m7Dg8V5rXe1R/GH4LFGu1X2/1W/gaCAR2cbjDGInf8mPSs7byvHJ45IYtyS4zk/WnxxJAY227zJDvGegNNRm8QsuAxU5JGapJLSGkWFvdvKpW8vJVVACvhLjdzyMjpQc8ky5xcOUzjJkJJ+vWnW8bBxHv8pYZ4/vrUdy3hllcB8kYzx2oSKsmE80S71nkLuMhj5g2ByCD0I491TaW0Ecyy3kfJG5QwG1/f/qhpnY6fGRgKinCgccnmoLeR5QYmYhHONoPA+FFA9MMkjhuJZpILYBT91Q/T34/PjpUEUQDSBZ0jVVzkg4PwomWCLwklVMNkLwfTr+dddGFswWTAWRMAjP4c0AJLiNnYvC7Zx94LwflSqCOzEqbg5HJ6gGlSpDyZ/9k="/>
          <p:cNvSpPr>
            <a:spLocks noChangeAspect="1" noChangeArrowheads="1"/>
          </p:cNvSpPr>
          <p:nvPr/>
        </p:nvSpPr>
        <p:spPr bwMode="auto">
          <a:xfrm>
            <a:off x="63500" y="-469900"/>
            <a:ext cx="10001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HAAAAQUBAQEAAAAAAAAAAAAABAACAwUGAQcI/8QANhAAAgEDAwIDBQgCAgMBAAAAAQIDAAQRBRIhMUETIlEGYXGBoRQyQpGxwdHwI+EHMxVSYvH/xAAZAQADAQEBAAAAAAAAAAAAAAAAAQIDBAX/xAAiEQACAgIDAAMBAQEAAAAAAAAAAQIREiEDMUEEIlETMmH/2gAMAwEAAhEDEQA/AMnPCtxbOrHGB+E8VBpq+PbJEqHxEbBJPvqzS3keZgQxUgDAPJ6Vcey+h51G6MyeRcOoK4wCP9GuetmYNY+z0zRxiZyRL0UfhGOtWEenlYiAzCRDtwR1Px94xWjnsQHAVmynKjGA/HyoKXdH4z7S2wkMGPQDHStKAw/tpZXDWrShCw8JTjrjDZP0zWDr2HUkF2kcUTlJCu4Beqnv+tYTVPZqSEkxKflT4n2UZkHBz/TWr0a48WFVJ6e6s5PYXMJO6M4+FWmhu2AcDKnaVGc49T+dR8iOUANpp8qPuimUNHIpRx7jWF9o9Kn0nUnjlQ+E53RSDo4/n3VqoX2uCOhrTx2Nl7RaYLe9TcAMZ6FT6g9jXL8fkcZUB41inA1rNV9gNXtJ2+yCO4gz5SW2tj39qoptF1W3cJPp1wpPTC7t3wxnNeipxfoAQNOFTppepMMjTb34m3cfqKcul6iScafdnjP/AENVZL9CwelTpLe4hz41tPEB1MkTKPqKjzT0wH10HimA0s0APzXDTc0qKA7SrlKigs92tPZq3hmSRxjHmCjnP94/KrCNBHqcu1yMRAY28AE5GKJ8VIyz4GzBO3vmooPIHnm3LK5wO/HYflXLe0I5Mu2R1bD4PAPb+5qnkkKyTZXeHLFNq9hx19as7uYyJITxn8RHAHTBqouWjjQqibeSFHGGPelKf4ANpMf2m8ku2j2KgMfmHJPWi7myjl6jNcgKplgME9cetEGZQM5rSCqOyqKC80SJw2UHNZ8aatrftFEdj7Q3JwMnjmthdagoDCJfFKjLBPT41R6dazSXT3d0d8zHARRgAfEfAYpN26EyvvIWguHjO0dGG3p0zxVloF0Y7oLuKhxg/Gu+0ESsYfsyF5OrAA5UHp+dAqrxSBkGGXnHvrgmsJiN9HPcdPDRicdGG2mXIEzKJYF3A+Xd0B/eoNNuoby1VvEHiL1QtjtRDRJtZnZioGN2e38V2LaGMkiVhtAUnnhSMYoc20DozCSRSeibckH9qJ8Ncg2srMw64OcfL4V3GWCNED/9HqaTSYgAaWs7BS2UY+YZxgVj/az2ODQy3WkQYljOXiUY8Qd8Dpn9a3bW4MkRmBVVOeD+1cUCW4LM5VcbWBPB9KcddAeDTLJBM8M6NHKmNyNwV471wNnvXrGt6JpuoW4S4skjcElZwAu4E9mHOa819otCu9CuWWUmSAthJQPofQ1vHkT0wAd1d3UMsoPepA4PetbAlzSpgOaVMR7jFd3DDdFMknorLjPzzRkV+7qA0L7u464/avN9J9oNoGW7d61NlrsbKPMPlXB/N/ppiX9z9qkhfYFjO047kmq9LbwzvlkaSRuTuPT4VE+uRgff+tAnV/tE3hw+ZjRikUopbZaySpCvmI3H7oz1oeWF51R5GkSEg7mjPA93vqa1tpQp3MrPKeGPXp0x7jRNsvhRBuQSfTO0e705ojfpMpW9A9tZSRQYB8NM/eX7x46nP70PKtxFF9ktlVrh1JYquFjH8+lXF68ttCI4gZRICqp33Y6/Coba0Fq5xzI2fEcjG755q2/ESRWumx28JViZJT9535b5VTajb+BPuYsBnHIrSwuspdWTudp244+fXn9aA16KNrUqAN0WCoAxj3VjzQTjaA5YadDdQpNGxjkxkkHHFGfZr2IlY5g/udSCRUHszOJYzGwHB296tbtiGG+Td4Z8wGTtB46VfHFYJiKv7Rf2+6Oe0BBGN6v+H3j3Ub4Tzgb7l1VgMeFjBHqDRTEGJGzuUMOc9jQ00YhUTJjbu8y+vvHvqkmuwIZbaRXWSGaQOvUnBBHwpryywRubgK53htxIGOKIjuBMNy7SO4HXGetOlPLOoyHHI29KqkAEIWIVBsXLEqQcjrmqPUrNNSmmguohNbsx8RWOMjPUe/vVle3L6aviurNCW/xoo3Pyc8D0pSjdbR4/7X8xwucE9j+dJoTPDNZtX0/Uri3ZNgRztAORtPK4PfihFlI61ov+QIrga0JpoiqvGFVgMAkdfnzWYrWLtWWgxZxjrSoOlVWFF3eQSWN0yLnbng1JDqM8Y4atXqunJdwkYw46cVjLiJ4HaOQYZfdXHw865Y/9HGVhT6tcH8dbr/jy2+0ae925JkaQjeOcYPFeZLG0kiogyzsFUepJwK9r9ndLXStIihhyrFQTtOfMa1mKTLmAjAdivHmAH1qZ7eLwpnLgADkKcDtUUcUrBfB7DEiFcqf4PH1pXyBmghJDxkEyLxyB2PzpXSJOaevigXboG6hQgOQnUYz/AHpRhClC7SEEAhmGCCenP0puWKOsQKyBT5S3Uf00+MZ8yhQ+3jI4+GM96paGR5AlUPwu77w7GgLmKTUrqS3yPDj5Yn8R/wDWiNWzCyR2+PFk4C7Rj0J+XNSafbtBHEY5GOcjzfj9c/Ospfd4gUmjiSy1eW3LbFJJ2ngE9q08mwhZBG4ZQDuXvk4qh1pDb6nFcFQVIBOPrVvDIQEO4yRY3Y3jJUj3UuL63ER12eNG8Q8hhyq8Y46VFcZEIZ3JQLgq5+7n68URIkbIqbHJbkK3BH9/ahb4bVLOnl3bWwcke/8AX8q1Yyvug2nSJdxBTbHHiDqQfXFWCzB5sphlk/8AngADjJ7VFbBHgCSBJEJwzAdM1X2cotLv7LLOxhIzEVGdwHbPqDSWhEktwnjiNnSNmkGz7xJ9O1QXaSRwSCMtJGX3OD2J6YIo24Eb2W9YmfYfKM+YE9TzVdJ9qhhPhHysyeRucn59Ov502tCZgP8AkPTjm3uFDKS5jdc5BOMg/Qj8qxr2bKMk16r7W2SvYup2r/nDFQ2dp5yM1kn09GXbj6URlSo2443GzHupU4NKtLJoqM3mUilWmSDFm2kQqeRWX9qbQKVuEXqcNitHDP8AaLdWzmhr+3F1bSRkdQa8XhnhM506ZlfZqBbnXrFO3igkfDmvaERVSM79oOM4P99a8b9k8we1dojkKRIRz8K9qjVG4BAJHBxyCK9V7ZpIKWQQsrRqzo3B2DG30JqGFZG33DKm7d5T9449DUmTFbyNlpCEyQpHBpWhSO1jhVDnA6f341T26Ac0gG4ZCAYIO7J68cVKigAkKFBz93tzk9ac6JJbtEBwcg4OD8ardQTw1hjjlf8AzNjG7tjn9KUnSsR2yH2uSS6lJyTtTnAC/P1xVlMZIlALeTcBk/hFRw2/gqAqgBYxjJxkDpmpw5XlsY6bV6f3iiMaQFProBSDxV4DjjBO7PpintDJBsaxJeE8tFw3Huz061NrwxZkggMrBlHr6kfnREeQit5SOh2rtxUKP3YA1rcJKuAzcjHAzjkj96dFJtjy5wxOGbb97Hf6ihL6H7IRe2+VBxvQfiHXcAO4opJ4pUZt5ICE8dwe+fSqXexnHhXdLs3Kq8MBweef4oK4tWktgUdjMhLRMRznrj9qOceG4ZGYbxjhcjOe5+VMnUKYy5Ix02dTkfTnNViIrrGZ7u2ZZ9oXaF8ME8H3nFCXoeEpCzMYxJuYKvRR0JNFb3srx1YAwzHcGyQQehFSXEkX2iQsSAI+wOWPp8f5p+CZSq1te3EsbFdhbdjP5frVTr1pDar4iMoA9DVH7VanPZatHDZK8MSx7lLH72Sc492R9aqrzVZ7iL/NIT7s1iuN3dnTCSjCi1N7CcZYUqybykng0q1wDM1ml3jI2xj5atxKrNx3oHW7KO2tvEtUIYH6VW6fqsYYLKSMd68p8bl9onG9nTEtn7UWtwrbf8yk/Pj969dsjGgQlQyEdWHAJ5+QPNeMaxdpcXatAxG38Qr0H2Q15L+xELLi5jXa3PDYHb9cV6MbpWVZrbtitixjDIdyEEsTjLDv6daMeIOpdnYFRnA5DUIZWmtSFBwxVicEEc55ovLAq0bMuFOQSMHnr+eK1XZQwAltwdcr93ynA9KFl2nVFRsOUj3IwzwT2/WjlQOchd3GN44GOagCyf8AlZtrKG8JCFPfr/qpmgJisjKxDKSw4BTGP7xSiDhNyhQxOCcdxUniSjDPHt6AMMcGml98wVM7TyOOp/b41TSAD1lEn0yUsSXQ9cYGeKntnRrdWBUK0YOQeAcDsOe9durYNYzjIyynOegOK5p5ZbGBzhwyBSMVKVSGcVvEfYSxAJCs2P7iq6FZLO5+zyB/CmyU2jIU55FWMgkVmTYEXBPkY+v80JqgC28h5LqQy8nt1HuokvQJ7jcqJKCgGe4Ofh+eOKHBZvOpUSMclCTyTwCD2qZHieBHjcsj4/xhue5oeMFSyJAVBXIyec88Va2IHv2LXEPh/h87B+c/3FVupX0FtblnDq8jsFXp+vyqwnMjXbHJBXC7h6YJPFZb2id2kiS8cBFYlEH4jjJ+gqJOk7BdmD11zdancTq7+Fu8isSQvAzj055oDG9cE1daRDb6k86SvtLuzL24z6UDqFkIJTDESwQjkelUujekDmxbAPY0qmuJpU2KvTFKmFI9HubYTAKqhgQRjHrWD1rTW065dBhhnO8dPhXos974EOQAZmG0D/0H81Q3Ox87yp56EZJry4T/AJs5ujBljnrzWp9gL/7PrBidl/zAAbuxzU9xpsNzEVSMJxwwHSq19EvbCVLq3HiGM7gAOfyrpXPGaoSZ7JZlHjChyCExgjOVIPb50fGc27FXJ834gMD+461l/ZnVjfWMTcBlUK/qDg84/OtHDIVnznIPAOQCDxkH8/pW8JWtFWTrMrZ3K20cgOenzoRn26hDPGhKNEQHJwAM5x7qmURlgXVhnrgcZ+Ap96gj8GcnaqMc56c9atjCXVGUKwQo3QHzc9jTArAkhlC/Mn0pyn/GMsOvG36UzxMFlIfap+9jr3qtDGvFI8bRAqQw64znPu+dDacvh2ixSMAFySUGCO/9+FWETHLFCxI6E8/IVXrIS9yu/hDz+vFQ9MCR0KOo528YK87QP0pqo0e5WG7dlT2yKkdc24GUP4cA4GMc0xYmjmLB90RHxI//ACgAPTgVg2bVXYTGDgA98YpSBo5fELMwbGMc9fhT7ALFNKrIQokLFyOG+B+dOYAxspYLliEDH1604dCKm7cwy75EYK+WG4+/+4rFe0CvOJp4wzuQY4yW6DPNba/kSLabhA0irgkDynnrWIub22mnupzERDjYGT7oNZ8j8K41lIyt3JbW6BEyLgcEg9DUNtNKxY5BJHOec1FrGnparHMlx4ok8xAOahtrjgeGuDV+G3ocC7DzqpIpUSlul3GskcgjPRg570qnI0xNBqV4sLZnLRpnG49D/NZ661J/GbwizBTjI6VVa7f3t3fSG7VodrHZB2j9w9enXvQsV20YwwzWfH8WMVb2zlSRfjX7lVXYVG0dwfrVz7Mao2p37G9nVc8EL5Rx86wrXG4k+tKKd433xSFWHoa0XDD8KdeHszW2n6eTdW15iU8yISNrnvV7Zakk8DEMAwThgRgivBGu7u4/7Ll29xai9G1270u43R3MoiwQYt2VIx6U8Mf8kuNn0FHOZQjLKSN205GP3ogtvV1c5DKcqT93NZ3QrxJrVHjnB3geY4546/6q6gnVUDbc4bGOOD/fWnF2SEadIWhjSUZeMlScY6U9YyUA3jaoI35JJ4NCTTG3m+1or7GYLLz93sDR0e1S00fKseQP4pgQjLZGcpvyhXI+OahVhDrEijyiSEN07g4PwoghVc7vN79uBzjA/wB0LdlRf22GUB42UkjNTLqwJ5RjZvdyQxJ4yeaYFVYXlSM7lyy55NdbeSzgFtoA4J7VydjJEyq6qGYZHem/QIbcmG2Vd/mI3FDjnnJ4z7+tMu1QRyeE6AE5V0OCrY6cU+bKRKxQNgEdeg9aotZ1G20+2klM6oRnDNgZOOg9aWVaEZjXdfV9aFgNzKTtnfoqkdqysU8Pj3dtNdqtuztxnvStddvzdyzpGtwCS0owBn1+dO1C30XVImlt4ZLO8Yh2UnKkfiwKhKns6oxxjozJLeI6RMzIGOCOciikYIgGwh+pOKIt7AxXYCM72+eGxtLUdeC3sWSReHGGWHO9s+pP7VpaekLFrbA7dA4ZjOUJPRhSqOS/mnYv4A5J9RSp4hki5HtBpEgKTRyujDDBkBzWc1WGzFw0mnzq8Dt5VwQy+4g0ByKRJNLj4Y8e4mKVCIwSK5XTzSGO4rUZ1WYdK53pAkVygDSezHtVdaKPCdTPabgfD3YK/D+K9U9n9attSjM9tMrK3OC3fHQjqOteEZPrRFjfXVhOJrOd4ZB3U9fiO9RKF7Qmj6Tt7yJoDHIp2kEHbyTz0pW8pijVXbeivgZODjnAINeO6D7dXKTFNWlDxsww4TBHXPT5V6Ra6tbXCAwyh0PIOSc1nKTj2S1RfTXisnCFWYA5OODVbJM0tzGzknLYxnjp6UxZQ/U5+dRSNskibsHFYzm5CssI7hkUrvYA5/EaexU4Bbf8QOPrQaEFt1UftZ7UWmkKYYXWTUZBiOIHiP0LH9q0g2wWxe1ftdYaRvtuXn2bvDQdvj0FeSaxrlzq9+txdgmJD5IN3lUen+6j1Ka6mZ5LqRnkzhnY8tQ8dldzFNttKwbG07Dg599bRS7NFGi8TUrK93SzwvbTIES3gt/uyE53EkjjHH5024u4iIF2GWZQQ26Xa0eP6elCvYzWaRGeQxho2DME+7nsM9fiPzoMQlJ1KNGgz+OQfpmlijXOXpcSagkdoP8AKTPGw/x7QpA6nOf1FNlFpFcxzEsqTAPFMCO/Bznjgihj4T7XH2fcDkq0q/rmuTW0kjRLcXEEUAxmNZQdp7kD1PupKKG5NrYVJe2RwXcF8nPhgKvXt/e1KlpU/wD4yN9k0TrKRzLaFunpkj1pU6FZCuigCQSbgxX/ABsOx99VT20kLsky4OMcdjXpTwo45FB6hp0Eo3MPNjk+tYQ52+zmU7PO/Dbk7TxycDpTQcGrjVrUWcuI3OH4YeoqnPU4rqTtGgmOTmuUqVMBUqVKgDoOKNsNVu9OfNpMyr3Q8qflQNKk0n2Bt9N9vpYVC3luSRjJjPX5H+asz/yJZl8rb3G1BuUMB5m7Dg8V5rXe1R/GH4LFGu1X2/1W/gaCAR2cbjDGInf8mPSs7byvHJ45IYtyS4zk/WnxxJAY227zJDvGegNNRm8QsuAxU5JGapJLSGkWFvdvKpW8vJVVACvhLjdzyMjpQc8ky5xcOUzjJkJJ+vWnW8bBxHv8pYZ4/vrUdy3hllcB8kYzx2oSKsmE80S71nkLuMhj5g2ByCD0I491TaW0Ecyy3kfJG5QwG1/f/qhpnY6fGRgKinCgccnmoLeR5QYmYhHONoPA+FFA9MMkjhuJZpILYBT91Q/T34/PjpUEUQDSBZ0jVVzkg4PwomWCLwklVMNkLwfTr+dddGFswWTAWRMAjP4c0AJLiNnYvC7Zx94LwflSqCOzEqbg5HJ6gGlSpDyZ/9k="/>
          <p:cNvSpPr>
            <a:spLocks noChangeAspect="1" noChangeArrowheads="1"/>
          </p:cNvSpPr>
          <p:nvPr/>
        </p:nvSpPr>
        <p:spPr bwMode="auto">
          <a:xfrm>
            <a:off x="63500" y="-469900"/>
            <a:ext cx="10001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6" name="AutoShape 6" descr="data:image/jpeg;base64,/9j/4AAQSkZJRgABAQAAAQABAAD/2wBDAAkGBwgHBgkIBwgKCgkLDRYPDQwMDRsUFRAWIB0iIiAdHx8kKDQsJCYxJx8fLT0tMTU3Ojo6Iys/RD84QzQ5Ojf/2wBDAQoKCg0MDRoPDxo3JR8lNzc3Nzc3Nzc3Nzc3Nzc3Nzc3Nzc3Nzc3Nzc3Nzc3Nzc3Nzc3Nzc3Nzc3Nzc3Nzc3Nzf/wAARCACdAKUDASIAAhEBAxEB/8QAHAAAAQUBAQEAAAAAAAAAAAAABAACAwUGAQcI/8QANhAAAgEDAwIDBQgCAgMBAAAAAQIDAAQRBRIhMUETIlEGYXGBoRQyQpGxwdHwI+EHMxVSYvH/xAAZAQADAQEBAAAAAAAAAAAAAAAAAQIDBAX/xAAiEQACAgIDAAMBAQEAAAAAAAAAAQIREiEDMUEEIlETMmH/2gAMAwEAAhEDEQA/AMnPCtxbOrHGB+E8VBpq+PbJEqHxEbBJPvqzS3keZgQxUgDAPJ6Vcey+h51G6MyeRcOoK4wCP9GuetmYNY+z0zRxiZyRL0UfhGOtWEenlYiAzCRDtwR1Px94xWjnsQHAVmynKjGA/HyoKXdH4z7S2wkMGPQDHStKAw/tpZXDWrShCw8JTjrjDZP0zWDr2HUkF2kcUTlJCu4Beqnv+tYTVPZqSEkxKflT4n2UZkHBz/TWr0a48WFVJ6e6s5PYXMJO6M4+FWmhu2AcDKnaVGc49T+dR8iOUANpp8qPuimUNHIpRx7jWF9o9Kn0nUnjlQ+E53RSDo4/n3VqoX2uCOhrTx2Nl7RaYLe9TcAMZ6FT6g9jXL8fkcZUB41inA1rNV9gNXtJ2+yCO4gz5SW2tj39qoptF1W3cJPp1wpPTC7t3wxnNeipxfoAQNOFTppepMMjTb34m3cfqKcul6iScafdnjP/AENVZL9CwelTpLe4hz41tPEB1MkTKPqKjzT0wH10HimA0s0APzXDTc0qKA7SrlKigs92tPZq3hmSRxjHmCjnP94/KrCNBHqcu1yMRAY28AE5GKJ8VIyz4GzBO3vmooPIHnm3LK5wO/HYflXLe0I5Mu2R1bD4PAPb+5qnkkKyTZXeHLFNq9hx19as7uYyJITxn8RHAHTBqouWjjQqibeSFHGGPelKf4ANpMf2m8ku2j2KgMfmHJPWi7myjl6jNcgKplgME9cetEGZQM5rSCqOyqKC80SJw2UHNZ8aatrftFEdj7Q3JwMnjmthdagoDCJfFKjLBPT41R6dazSXT3d0d8zHARRgAfEfAYpN26EyvvIWguHjO0dGG3p0zxVloF0Y7oLuKhxg/Gu+0ESsYfsyF5OrAA5UHp+dAqrxSBkGGXnHvrgmsJiN9HPcdPDRicdGG2mXIEzKJYF3A+Xd0B/eoNNuoby1VvEHiL1QtjtRDRJtZnZioGN2e38V2LaGMkiVhtAUnnhSMYoc20DozCSRSeibckH9qJ8Ncg2srMw64OcfL4V3GWCNED/9HqaTSYgAaWs7BS2UY+YZxgVj/az2ODQy3WkQYljOXiUY8Qd8Dpn9a3bW4MkRmBVVOeD+1cUCW4LM5VcbWBPB9KcddAeDTLJBM8M6NHKmNyNwV471wNnvXrGt6JpuoW4S4skjcElZwAu4E9mHOa819otCu9CuWWUmSAthJQPofQ1vHkT0wAd1d3UMsoPepA4PetbAlzSpgOaVMR7jFd3DDdFMknorLjPzzRkV+7qA0L7u464/avN9J9oNoGW7d61NlrsbKPMPlXB/N/ppiX9z9qkhfYFjO047kmq9LbwzvlkaSRuTuPT4VE+uRgff+tAnV/tE3hw+ZjRikUopbZaySpCvmI3H7oz1oeWF51R5GkSEg7mjPA93vqa1tpQp3MrPKeGPXp0x7jRNsvhRBuQSfTO0e705ojfpMpW9A9tZSRQYB8NM/eX7x46nP70PKtxFF9ktlVrh1JYquFjH8+lXF68ttCI4gZRICqp33Y6/Coba0Fq5xzI2fEcjG755q2/ESRWumx28JViZJT9535b5VTajb+BPuYsBnHIrSwuspdWTudp244+fXn9aA16KNrUqAN0WCoAxj3VjzQTjaA5YadDdQpNGxjkxkkHHFGfZr2IlY5g/udSCRUHszOJYzGwHB296tbtiGG+Td4Z8wGTtB46VfHFYJiKv7Rf2+6Oe0BBGN6v+H3j3Ub4Tzgb7l1VgMeFjBHqDRTEGJGzuUMOc9jQ00YhUTJjbu8y+vvHvqkmuwIZbaRXWSGaQOvUnBBHwpryywRubgK53htxIGOKIjuBMNy7SO4HXGetOlPLOoyHHI29KqkAEIWIVBsXLEqQcjrmqPUrNNSmmguohNbsx8RWOMjPUe/vVle3L6aviurNCW/xoo3Pyc8D0pSjdbR4/7X8xwucE9j+dJoTPDNZtX0/Uri3ZNgRztAORtPK4PfihFlI61ov+QIrga0JpoiqvGFVgMAkdfnzWYrWLtWWgxZxjrSoOlVWFF3eQSWN0yLnbng1JDqM8Y4atXqunJdwkYw46cVjLiJ4HaOQYZfdXHw865Y/9HGVhT6tcH8dbr/jy2+0ae925JkaQjeOcYPFeZLG0kiogyzsFUepJwK9r9ndLXStIihhyrFQTtOfMa1mKTLmAjAdivHmAH1qZ7eLwpnLgADkKcDtUUcUrBfB7DEiFcqf4PH1pXyBmghJDxkEyLxyB2PzpXSJOaevigXboG6hQgOQnUYz/AHpRhClC7SEEAhmGCCenP0puWKOsQKyBT5S3Uf00+MZ8yhQ+3jI4+GM96paGR5AlUPwu77w7GgLmKTUrqS3yPDj5Yn8R/wDWiNWzCyR2+PFk4C7Rj0J+XNSafbtBHEY5GOcjzfj9c/Ospfd4gUmjiSy1eW3LbFJJ2ngE9q08mwhZBG4ZQDuXvk4qh1pDb6nFcFQVIBOPrVvDIQEO4yRY3Y3jJUj3UuL63ER12eNG8Q8hhyq8Y46VFcZEIZ3JQLgq5+7n68URIkbIqbHJbkK3BH9/ahb4bVLOnl3bWwcke/8AX8q1Yyvug2nSJdxBTbHHiDqQfXFWCzB5sphlk/8AngADjJ7VFbBHgCSBJEJwzAdM1X2cotLv7LLOxhIzEVGdwHbPqDSWhEktwnjiNnSNmkGz7xJ9O1QXaSRwSCMtJGX3OD2J6YIo24Eb2W9YmfYfKM+YE9TzVdJ9qhhPhHysyeRucn59Ov502tCZgP8AkPTjm3uFDKS5jdc5BOMg/Qj8qxr2bKMk16r7W2SvYup2r/nDFQ2dp5yM1kn09GXbj6URlSo2443GzHupU4NKtLJoqM3mUilWmSDFm2kQqeRWX9qbQKVuEXqcNitHDP8AaLdWzmhr+3F1bSRkdQa8XhnhM506ZlfZqBbnXrFO3igkfDmvaERVSM79oOM4P99a8b9k8we1dojkKRIRz8K9qjVG4BAJHBxyCK9V7ZpIKWQQsrRqzo3B2DG30JqGFZG33DKm7d5T9449DUmTFbyNlpCEyQpHBpWhSO1jhVDnA6f341T26Ac0gG4ZCAYIO7J68cVKigAkKFBz93tzk9ac6JJbtEBwcg4OD8ardQTw1hjjlf8AzNjG7tjn9KUnSsR2yH2uSS6lJyTtTnAC/P1xVlMZIlALeTcBk/hFRw2/gqAqgBYxjJxkDpmpw5XlsY6bV6f3iiMaQFProBSDxV4DjjBO7PpintDJBsaxJeE8tFw3Huz061NrwxZkggMrBlHr6kfnREeQit5SOh2rtxUKP3YA1rcJKuAzcjHAzjkj96dFJtjy5wxOGbb97Hf6ihL6H7IRe2+VBxvQfiHXcAO4opJ4pUZt5ICE8dwe+fSqXexnHhXdLs3Kq8MBweef4oK4tWktgUdjMhLRMRznrj9qOceG4ZGYbxjhcjOe5+VMnUKYy5Ix02dTkfTnNViIrrGZ7u2ZZ9oXaF8ME8H3nFCXoeEpCzMYxJuYKvRR0JNFb3srx1YAwzHcGyQQehFSXEkX2iQsSAI+wOWPp8f5p+CZSq1te3EsbFdhbdjP5frVTr1pDar4iMoA9DVH7VanPZatHDZK8MSx7lLH72Sc492R9aqrzVZ7iL/NIT7s1iuN3dnTCSjCi1N7CcZYUqybykng0q1wDM1ml3jI2xj5atxKrNx3oHW7KO2tvEtUIYH6VW6fqsYYLKSMd68p8bl9onG9nTEtn7UWtwrbf8yk/Pj969dsjGgQlQyEdWHAJ5+QPNeMaxdpcXatAxG38Qr0H2Q15L+xELLi5jXa3PDYHb9cV6MbpWVZrbtitixjDIdyEEsTjLDv6daMeIOpdnYFRnA5DUIZWmtSFBwxVicEEc55ovLAq0bMuFOQSMHnr+eK1XZQwAltwdcr93ynA9KFl2nVFRsOUj3IwzwT2/WjlQOchd3GN44GOagCyf8AlZtrKG8JCFPfr/qpmgJisjKxDKSw4BTGP7xSiDhNyhQxOCcdxUniSjDPHt6AMMcGml98wVM7TyOOp/b41TSAD1lEn0yUsSXQ9cYGeKntnRrdWBUK0YOQeAcDsOe9durYNYzjIyynOegOK5p5ZbGBzhwyBSMVKVSGcVvEfYSxAJCs2P7iq6FZLO5+zyB/CmyU2jIU55FWMgkVmTYEXBPkY+v80JqgC28h5LqQy8nt1HuokvQJ7jcqJKCgGe4Ofh+eOKHBZvOpUSMclCTyTwCD2qZHieBHjcsj4/xhue5oeMFSyJAVBXIyec88Va2IHv2LXEPh/h87B+c/3FVupX0FtblnDq8jsFXp+vyqwnMjXbHJBXC7h6YJPFZb2id2kiS8cBFYlEH4jjJ+gqJOk7BdmD11zdancTq7+Fu8isSQvAzj055oDG9cE1daRDb6k86SvtLuzL24z6UDqFkIJTDESwQjkelUujekDmxbAPY0qmuJpU2KvTFKmFI9HubYTAKqhgQRjHrWD1rTW065dBhhnO8dPhXos974EOQAZmG0D/0H81Q3Ox87yp56EZJry4T/AJs5ujBljnrzWp9gL/7PrBidl/zAAbuxzU9xpsNzEVSMJxwwHSq19EvbCVLq3HiGM7gAOfyrpXPGaoSZ7JZlHjChyCExgjOVIPb50fGc27FXJ834gMD+461l/ZnVjfWMTcBlUK/qDg84/OtHDIVnznIPAOQCDxkH8/pW8JWtFWTrMrZ3K20cgOenzoRn26hDPGhKNEQHJwAM5x7qmURlgXVhnrgcZ+Ap96gj8GcnaqMc56c9atjCXVGUKwQo3QHzc9jTArAkhlC/Mn0pyn/GMsOvG36UzxMFlIfap+9jr3qtDGvFI8bRAqQw64znPu+dDacvh2ixSMAFySUGCO/9+FWETHLFCxI6E8/IVXrIS9yu/hDz+vFQ9MCR0KOo528YK87QP0pqo0e5WG7dlT2yKkdc24GUP4cA4GMc0xYmjmLB90RHxI//ACgAPTgVg2bVXYTGDgA98YpSBo5fELMwbGMc9fhT7ALFNKrIQokLFyOG+B+dOYAxspYLliEDH1604dCKm7cwy75EYK+WG4+/+4rFe0CvOJp4wzuQY4yW6DPNba/kSLabhA0irgkDynnrWIub22mnupzERDjYGT7oNZ8j8K41lIyt3JbW6BEyLgcEg9DUNtNKxY5BJHOec1FrGnparHMlx4ok8xAOahtrjgeGuDV+G3ocC7DzqpIpUSlul3GskcgjPRg570qnI0xNBqV4sLZnLRpnG49D/NZ661J/GbwizBTjI6VVa7f3t3fSG7VodrHZB2j9w9enXvQsV20YwwzWfH8WMVb2zlSRfjX7lVXYVG0dwfrVz7Mao2p37G9nVc8EL5Rx86wrXG4k+tKKd433xSFWHoa0XDD8KdeHszW2n6eTdW15iU8yISNrnvV7Zakk8DEMAwThgRgivBGu7u4/7Ll29xai9G1270u43R3MoiwQYt2VIx6U8Mf8kuNn0FHOZQjLKSN205GP3ogtvV1c5DKcqT93NZ3QrxJrVHjnB3geY4546/6q6gnVUDbc4bGOOD/fWnF2SEadIWhjSUZeMlScY6U9YyUA3jaoI35JJ4NCTTG3m+1or7GYLLz93sDR0e1S00fKseQP4pgQjLZGcpvyhXI+OahVhDrEijyiSEN07g4PwoghVc7vN79uBzjA/wB0LdlRf22GUB42UkjNTLqwJ5RjZvdyQxJ4yeaYFVYXlSM7lyy55NdbeSzgFtoA4J7VydjJEyq6qGYZHem/QIbcmG2Vd/mI3FDjnnJ4z7+tMu1QRyeE6AE5V0OCrY6cU+bKRKxQNgEdeg9aotZ1G20+2klM6oRnDNgZOOg9aWVaEZjXdfV9aFgNzKTtnfoqkdqysU8Pj3dtNdqtuztxnvStddvzdyzpGtwCS0owBn1+dO1C30XVImlt4ZLO8Yh2UnKkfiwKhKns6oxxjozJLeI6RMzIGOCOciikYIgGwh+pOKIt7AxXYCM72+eGxtLUdeC3sWSReHGGWHO9s+pP7VpaekLFrbA7dA4ZjOUJPRhSqOS/mnYv4A5J9RSp4hki5HtBpEgKTRyujDDBkBzWc1WGzFw0mnzq8Dt5VwQy+4g0ByKRJNLj4Y8e4mKVCIwSK5XTzSGO4rUZ1WYdK53pAkVygDSezHtVdaKPCdTPabgfD3YK/D+K9U9n9attSjM9tMrK3OC3fHQjqOteEZPrRFjfXVhOJrOd4ZB3U9fiO9RKF7Qmj6Tt7yJoDHIp2kEHbyTz0pW8pijVXbeivgZODjnAINeO6D7dXKTFNWlDxsww4TBHXPT5V6Ra6tbXCAwyh0PIOSc1nKTj2S1RfTXisnCFWYA5OODVbJM0tzGzknLYxnjp6UxZQ/U5+dRSNskibsHFYzm5CssI7hkUrvYA5/EaexU4Bbf8QOPrQaEFt1UftZ7UWmkKYYXWTUZBiOIHiP0LH9q0g2wWxe1ftdYaRvtuXn2bvDQdvj0FeSaxrlzq9+txdgmJD5IN3lUen+6j1Ka6mZ5LqRnkzhnY8tQ8dldzFNttKwbG07Dg599bRS7NFGi8TUrK93SzwvbTIES3gt/uyE53EkjjHH5024u4iIF2GWZQQ26Xa0eP6elCvYzWaRGeQxho2DME+7nsM9fiPzoMQlJ1KNGgz+OQfpmlijXOXpcSagkdoP8AKTPGw/x7QpA6nOf1FNlFpFcxzEsqTAPFMCO/Bznjgihj4T7XH2fcDkq0q/rmuTW0kjRLcXEEUAxmNZQdp7kD1PupKKG5NrYVJe2RwXcF8nPhgKvXt/e1KlpU/wD4yN9k0TrKRzLaFunpkj1pU6FZCuigCQSbgxX/ABsOx99VT20kLsky4OMcdjXpTwo45FB6hp0Eo3MPNjk+tYQ52+zmU7PO/Dbk7TxycDpTQcGrjVrUWcuI3OH4YeoqnPU4rqTtGgmOTmuUqVMBUqVKgDoOKNsNVu9OfNpMyr3Q8qflQNKk0n2Bt9N9vpYVC3luSRjJjPX5H+asz/yJZl8rb3G1BuUMB5m7Dg8V5rXe1R/GH4LFGu1X2/1W/gaCAR2cbjDGInf8mPSs7byvHJ45IYtyS4zk/WnxxJAY227zJDvGegNNRm8QsuAxU5JGapJLSGkWFvdvKpW8vJVVACvhLjdzyMjpQc8ky5xcOUzjJkJJ+vWnW8bBxHv8pYZ4/vrUdy3hllcB8kYzx2oSKsmE80S71nkLuMhj5g2ByCD0I491TaW0Ecyy3kfJG5QwG1/f/qhpnY6fGRgKinCgccnmoLeR5QYmYhHONoPA+FFA9MMkjhuJZpILYBT91Q/T34/PjpUEUQDSBZ0jVVzkg4PwomWCLwklVMNkLwfTr+dddGFswWTAWRMAjP4c0AJLiNnYvC7Zx94LwflSqCOzEqbg5HJ6gGlSpDyZ/9k="/>
          <p:cNvSpPr>
            <a:spLocks noChangeAspect="1" noChangeArrowheads="1"/>
          </p:cNvSpPr>
          <p:nvPr/>
        </p:nvSpPr>
        <p:spPr bwMode="auto">
          <a:xfrm>
            <a:off x="63500" y="-469900"/>
            <a:ext cx="10001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8" name="AutoShape 8" descr="data:image/jpeg;base64,/9j/4AAQSkZJRgABAQAAAQABAAD/2wBDAAkGBwgHBgkIBwgKCgkLDRYPDQwMDRsUFRAWIB0iIiAdHx8kKDQsJCYxJx8fLT0tMTU3Ojo6Iys/RD84QzQ5Ojf/2wBDAQoKCg0MDRoPDxo3JR8lNzc3Nzc3Nzc3Nzc3Nzc3Nzc3Nzc3Nzc3Nzc3Nzc3Nzc3Nzc3Nzc3Nzc3Nzc3Nzc3Nzf/wAARCACdAKUDASIAAhEBAxEB/8QAHAAAAQUBAQEAAAAAAAAAAAAABAACAwUGAQcI/8QANhAAAgEDAwIDBQgCAgMBAAAAAQIDAAQRBRIhMUETIlEGYXGBoRQyQpGxwdHwI+EHMxVSYvH/xAAZAQADAQEBAAAAAAAAAAAAAAAAAQIDBAX/xAAiEQACAgIDAAMBAQEAAAAAAAAAAQIREiEDMUEEIlETMmH/2gAMAwEAAhEDEQA/AMnPCtxbOrHGB+E8VBpq+PbJEqHxEbBJPvqzS3keZgQxUgDAPJ6Vcey+h51G6MyeRcOoK4wCP9GuetmYNY+z0zRxiZyRL0UfhGOtWEenlYiAzCRDtwR1Px94xWjnsQHAVmynKjGA/HyoKXdH4z7S2wkMGPQDHStKAw/tpZXDWrShCw8JTjrjDZP0zWDr2HUkF2kcUTlJCu4Beqnv+tYTVPZqSEkxKflT4n2UZkHBz/TWr0a48WFVJ6e6s5PYXMJO6M4+FWmhu2AcDKnaVGc49T+dR8iOUANpp8qPuimUNHIpRx7jWF9o9Kn0nUnjlQ+E53RSDo4/n3VqoX2uCOhrTx2Nl7RaYLe9TcAMZ6FT6g9jXL8fkcZUB41inA1rNV9gNXtJ2+yCO4gz5SW2tj39qoptF1W3cJPp1wpPTC7t3wxnNeipxfoAQNOFTppepMMjTb34m3cfqKcul6iScafdnjP/AENVZL9CwelTpLe4hz41tPEB1MkTKPqKjzT0wH10HimA0s0APzXDTc0qKA7SrlKigs92tPZq3hmSRxjHmCjnP94/KrCNBHqcu1yMRAY28AE5GKJ8VIyz4GzBO3vmooPIHnm3LK5wO/HYflXLe0I5Mu2R1bD4PAPb+5qnkkKyTZXeHLFNq9hx19as7uYyJITxn8RHAHTBqouWjjQqibeSFHGGPelKf4ANpMf2m8ku2j2KgMfmHJPWi7myjl6jNcgKplgME9cetEGZQM5rSCqOyqKC80SJw2UHNZ8aatrftFEdj7Q3JwMnjmthdagoDCJfFKjLBPT41R6dazSXT3d0d8zHARRgAfEfAYpN26EyvvIWguHjO0dGG3p0zxVloF0Y7oLuKhxg/Gu+0ESsYfsyF5OrAA5UHp+dAqrxSBkGGXnHvrgmsJiN9HPcdPDRicdGG2mXIEzKJYF3A+Xd0B/eoNNuoby1VvEHiL1QtjtRDRJtZnZioGN2e38V2LaGMkiVhtAUnnhSMYoc20DozCSRSeibckH9qJ8Ncg2srMw64OcfL4V3GWCNED/9HqaTSYgAaWs7BS2UY+YZxgVj/az2ODQy3WkQYljOXiUY8Qd8Dpn9a3bW4MkRmBVVOeD+1cUCW4LM5VcbWBPB9KcddAeDTLJBM8M6NHKmNyNwV471wNnvXrGt6JpuoW4S4skjcElZwAu4E9mHOa819otCu9CuWWUmSAthJQPofQ1vHkT0wAd1d3UMsoPepA4PetbAlzSpgOaVMR7jFd3DDdFMknorLjPzzRkV+7qA0L7u464/avN9J9oNoGW7d61NlrsbKPMPlXB/N/ppiX9z9qkhfYFjO047kmq9LbwzvlkaSRuTuPT4VE+uRgff+tAnV/tE3hw+ZjRikUopbZaySpCvmI3H7oz1oeWF51R5GkSEg7mjPA93vqa1tpQp3MrPKeGPXp0x7jRNsvhRBuQSfTO0e705ojfpMpW9A9tZSRQYB8NM/eX7x46nP70PKtxFF9ktlVrh1JYquFjH8+lXF68ttCI4gZRICqp33Y6/Coba0Fq5xzI2fEcjG755q2/ESRWumx28JViZJT9535b5VTajb+BPuYsBnHIrSwuspdWTudp244+fXn9aA16KNrUqAN0WCoAxj3VjzQTjaA5YadDdQpNGxjkxkkHHFGfZr2IlY5g/udSCRUHszOJYzGwHB296tbtiGG+Td4Z8wGTtB46VfHFYJiKv7Rf2+6Oe0BBGN6v+H3j3Ub4Tzgb7l1VgMeFjBHqDRTEGJGzuUMOc9jQ00YhUTJjbu8y+vvHvqkmuwIZbaRXWSGaQOvUnBBHwpryywRubgK53htxIGOKIjuBMNy7SO4HXGetOlPLOoyHHI29KqkAEIWIVBsXLEqQcjrmqPUrNNSmmguohNbsx8RWOMjPUe/vVle3L6aviurNCW/xoo3Pyc8D0pSjdbR4/7X8xwucE9j+dJoTPDNZtX0/Uri3ZNgRztAORtPK4PfihFlI61ov+QIrga0JpoiqvGFVgMAkdfnzWYrWLtWWgxZxjrSoOlVWFF3eQSWN0yLnbng1JDqM8Y4atXqunJdwkYw46cVjLiJ4HaOQYZfdXHw865Y/9HGVhT6tcH8dbr/jy2+0ae925JkaQjeOcYPFeZLG0kiogyzsFUepJwK9r9ndLXStIihhyrFQTtOfMa1mKTLmAjAdivHmAH1qZ7eLwpnLgADkKcDtUUcUrBfB7DEiFcqf4PH1pXyBmghJDxkEyLxyB2PzpXSJOaevigXboG6hQgOQnUYz/AHpRhClC7SEEAhmGCCenP0puWKOsQKyBT5S3Uf00+MZ8yhQ+3jI4+GM96paGR5AlUPwu77w7GgLmKTUrqS3yPDj5Yn8R/wDWiNWzCyR2+PFk4C7Rj0J+XNSafbtBHEY5GOcjzfj9c/Ospfd4gUmjiSy1eW3LbFJJ2ngE9q08mwhZBG4ZQDuXvk4qh1pDb6nFcFQVIBOPrVvDIQEO4yRY3Y3jJUj3UuL63ER12eNG8Q8hhyq8Y46VFcZEIZ3JQLgq5+7n68URIkbIqbHJbkK3BH9/ahb4bVLOnl3bWwcke/8AX8q1Yyvug2nSJdxBTbHHiDqQfXFWCzB5sphlk/8AngADjJ7VFbBHgCSBJEJwzAdM1X2cotLv7LLOxhIzEVGdwHbPqDSWhEktwnjiNnSNmkGz7xJ9O1QXaSRwSCMtJGX3OD2J6YIo24Eb2W9YmfYfKM+YE9TzVdJ9qhhPhHysyeRucn59Ov502tCZgP8AkPTjm3uFDKS5jdc5BOMg/Qj8qxr2bKMk16r7W2SvYup2r/nDFQ2dp5yM1kn09GXbj6URlSo2443GzHupU4NKtLJoqM3mUilWmSDFm2kQqeRWX9qbQKVuEXqcNitHDP8AaLdWzmhr+3F1bSRkdQa8XhnhM506ZlfZqBbnXrFO3igkfDmvaERVSM79oOM4P99a8b9k8we1dojkKRIRz8K9qjVG4BAJHBxyCK9V7ZpIKWQQsrRqzo3B2DG30JqGFZG33DKm7d5T9449DUmTFbyNlpCEyQpHBpWhSO1jhVDnA6f341T26Ac0gG4ZCAYIO7J68cVKigAkKFBz93tzk9ac6JJbtEBwcg4OD8ardQTw1hjjlf8AzNjG7tjn9KUnSsR2yH2uSS6lJyTtTnAC/P1xVlMZIlALeTcBk/hFRw2/gqAqgBYxjJxkDpmpw5XlsY6bV6f3iiMaQFProBSDxV4DjjBO7PpintDJBsaxJeE8tFw3Huz061NrwxZkggMrBlHr6kfnREeQit5SOh2rtxUKP3YA1rcJKuAzcjHAzjkj96dFJtjy5wxOGbb97Hf6ihL6H7IRe2+VBxvQfiHXcAO4opJ4pUZt5ICE8dwe+fSqXexnHhXdLs3Kq8MBweef4oK4tWktgUdjMhLRMRznrj9qOceG4ZGYbxjhcjOe5+VMnUKYy5Ix02dTkfTnNViIrrGZ7u2ZZ9oXaF8ME8H3nFCXoeEpCzMYxJuYKvRR0JNFb3srx1YAwzHcGyQQehFSXEkX2iQsSAI+wOWPp8f5p+CZSq1te3EsbFdhbdjP5frVTr1pDar4iMoA9DVH7VanPZatHDZK8MSx7lLH72Sc492R9aqrzVZ7iL/NIT7s1iuN3dnTCSjCi1N7CcZYUqybykng0q1wDM1ml3jI2xj5atxKrNx3oHW7KO2tvEtUIYH6VW6fqsYYLKSMd68p8bl9onG9nTEtn7UWtwrbf8yk/Pj969dsjGgQlQyEdWHAJ5+QPNeMaxdpcXatAxG38Qr0H2Q15L+xELLi5jXa3PDYHb9cV6MbpWVZrbtitixjDIdyEEsTjLDv6daMeIOpdnYFRnA5DUIZWmtSFBwxVicEEc55ovLAq0bMuFOQSMHnr+eK1XZQwAltwdcr93ynA9KFl2nVFRsOUj3IwzwT2/WjlQOchd3GN44GOagCyf8AlZtrKG8JCFPfr/qpmgJisjKxDKSw4BTGP7xSiDhNyhQxOCcdxUniSjDPHt6AMMcGml98wVM7TyOOp/b41TSAD1lEn0yUsSXQ9cYGeKntnRrdWBUK0YOQeAcDsOe9durYNYzjIyynOegOK5p5ZbGBzhwyBSMVKVSGcVvEfYSxAJCs2P7iq6FZLO5+zyB/CmyU2jIU55FWMgkVmTYEXBPkY+v80JqgC28h5LqQy8nt1HuokvQJ7jcqJKCgGe4Ofh+eOKHBZvOpUSMclCTyTwCD2qZHieBHjcsj4/xhue5oeMFSyJAVBXIyec88Va2IHv2LXEPh/h87B+c/3FVupX0FtblnDq8jsFXp+vyqwnMjXbHJBXC7h6YJPFZb2id2kiS8cBFYlEH4jjJ+gqJOk7BdmD11zdancTq7+Fu8isSQvAzj055oDG9cE1daRDb6k86SvtLuzL24z6UDqFkIJTDESwQjkelUujekDmxbAPY0qmuJpU2KvTFKmFI9HubYTAKqhgQRjHrWD1rTW065dBhhnO8dPhXos974EOQAZmG0D/0H81Q3Ox87yp56EZJry4T/AJs5ujBljnrzWp9gL/7PrBidl/zAAbuxzU9xpsNzEVSMJxwwHSq19EvbCVLq3HiGM7gAOfyrpXPGaoSZ7JZlHjChyCExgjOVIPb50fGc27FXJ834gMD+461l/ZnVjfWMTcBlUK/qDg84/OtHDIVnznIPAOQCDxkH8/pW8JWtFWTrMrZ3K20cgOenzoRn26hDPGhKNEQHJwAM5x7qmURlgXVhnrgcZ+Ap96gj8GcnaqMc56c9atjCXVGUKwQo3QHzc9jTArAkhlC/Mn0pyn/GMsOvG36UzxMFlIfap+9jr3qtDGvFI8bRAqQw64znPu+dDacvh2ixSMAFySUGCO/9+FWETHLFCxI6E8/IVXrIS9yu/hDz+vFQ9MCR0KOo528YK87QP0pqo0e5WG7dlT2yKkdc24GUP4cA4GMc0xYmjmLB90RHxI//ACgAPTgVg2bVXYTGDgA98YpSBo5fELMwbGMc9fhT7ALFNKrIQokLFyOG+B+dOYAxspYLliEDH1604dCKm7cwy75EYK+WG4+/+4rFe0CvOJp4wzuQY4yW6DPNba/kSLabhA0irgkDynnrWIub22mnupzERDjYGT7oNZ8j8K41lIyt3JbW6BEyLgcEg9DUNtNKxY5BJHOec1FrGnparHMlx4ok8xAOahtrjgeGuDV+G3ocC7DzqpIpUSlul3GskcgjPRg570qnI0xNBqV4sLZnLRpnG49D/NZ661J/GbwizBTjI6VVa7f3t3fSG7VodrHZB2j9w9enXvQsV20YwwzWfH8WMVb2zlSRfjX7lVXYVG0dwfrVz7Mao2p37G9nVc8EL5Rx86wrXG4k+tKKd433xSFWHoa0XDD8KdeHszW2n6eTdW15iU8yISNrnvV7Zakk8DEMAwThgRgivBGu7u4/7Ll29xai9G1270u43R3MoiwQYt2VIx6U8Mf8kuNn0FHOZQjLKSN205GP3ogtvV1c5DKcqT93NZ3QrxJrVHjnB3geY4546/6q6gnVUDbc4bGOOD/fWnF2SEadIWhjSUZeMlScY6U9YyUA3jaoI35JJ4NCTTG3m+1or7GYLLz93sDR0e1S00fKseQP4pgQjLZGcpvyhXI+OahVhDrEijyiSEN07g4PwoghVc7vN79uBzjA/wB0LdlRf22GUB42UkjNTLqwJ5RjZvdyQxJ4yeaYFVYXlSM7lyy55NdbeSzgFtoA4J7VydjJEyq6qGYZHem/QIbcmG2Vd/mI3FDjnnJ4z7+tMu1QRyeE6AE5V0OCrY6cU+bKRKxQNgEdeg9aotZ1G20+2klM6oRnDNgZOOg9aWVaEZjXdfV9aFgNzKTtnfoqkdqysU8Pj3dtNdqtuztxnvStddvzdyzpGtwCS0owBn1+dO1C30XVImlt4ZLO8Yh2UnKkfiwKhKns6oxxjozJLeI6RMzIGOCOciikYIgGwh+pOKIt7AxXYCM72+eGxtLUdeC3sWSReHGGWHO9s+pP7VpaekLFrbA7dA4ZjOUJPRhSqOS/mnYv4A5J9RSp4hki5HtBpEgKTRyujDDBkBzWc1WGzFw0mnzq8Dt5VwQy+4g0ByKRJNLj4Y8e4mKVCIwSK5XTzSGO4rUZ1WYdK53pAkVygDSezHtVdaKPCdTPabgfD3YK/D+K9U9n9attSjM9tMrK3OC3fHQjqOteEZPrRFjfXVhOJrOd4ZB3U9fiO9RKF7Qmj6Tt7yJoDHIp2kEHbyTz0pW8pijVXbeivgZODjnAINeO6D7dXKTFNWlDxsww4TBHXPT5V6Ra6tbXCAwyh0PIOSc1nKTj2S1RfTXisnCFWYA5OODVbJM0tzGzknLYxnjp6UxZQ/U5+dRSNskibsHFYzm5CssI7hkUrvYA5/EaexU4Bbf8QOPrQaEFt1UftZ7UWmkKYYXWTUZBiOIHiP0LH9q0g2wWxe1ftdYaRvtuXn2bvDQdvj0FeSaxrlzq9+txdgmJD5IN3lUen+6j1Ka6mZ5LqRnkzhnY8tQ8dldzFNttKwbG07Dg599bRS7NFGi8TUrK93SzwvbTIES3gt/uyE53EkjjHH5024u4iIF2GWZQQ26Xa0eP6elCvYzWaRGeQxho2DME+7nsM9fiPzoMQlJ1KNGgz+OQfpmlijXOXpcSagkdoP8AKTPGw/x7QpA6nOf1FNlFpFcxzEsqTAPFMCO/Bznjgihj4T7XH2fcDkq0q/rmuTW0kjRLcXEEUAxmNZQdp7kD1PupKKG5NrYVJe2RwXcF8nPhgKvXt/e1KlpU/wD4yN9k0TrKRzLaFunpkj1pU6FZCuigCQSbgxX/ABsOx99VT20kLsky4OMcdjXpTwo45FB6hp0Eo3MPNjk+tYQ52+zmU7PO/Dbk7TxycDpTQcGrjVrUWcuI3OH4YeoqnPU4rqTtGgmOTmuUqVMBUqVKgDoOKNsNVu9OfNpMyr3Q8qflQNKk0n2Bt9N9vpYVC3luSRjJjPX5H+asz/yJZl8rb3G1BuUMB5m7Dg8V5rXe1R/GH4LFGu1X2/1W/gaCAR2cbjDGInf8mPSs7byvHJ45IYtyS4zk/WnxxJAY227zJDvGegNNRm8QsuAxU5JGapJLSGkWFvdvKpW8vJVVACvhLjdzyMjpQc8ky5xcOUzjJkJJ+vWnW8bBxHv8pYZ4/vrUdy3hllcB8kYzx2oSKsmE80S71nkLuMhj5g2ByCD0I491TaW0Ecyy3kfJG5QwG1/f/qhpnY6fGRgKinCgccnmoLeR5QYmYhHONoPA+FFA9MMkjhuJZpILYBT91Q/T34/PjpUEUQDSBZ0jVVzkg4PwomWCLwklVMNkLwfTr+dddGFswWTAWRMAjP4c0AJLiNnYvC7Zx94LwflSqCOzEqbg5HJ6gGlSpDyZ/9k="/>
          <p:cNvSpPr>
            <a:spLocks noChangeAspect="1" noChangeArrowheads="1"/>
          </p:cNvSpPr>
          <p:nvPr/>
        </p:nvSpPr>
        <p:spPr bwMode="auto">
          <a:xfrm>
            <a:off x="63500" y="-469900"/>
            <a:ext cx="10001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52" name="Picture 12" descr="http://www.syngentaflowers.com/country/us/en/seeds/FullResolutionImages/FR_goldsmith_ACCS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79235"/>
            <a:ext cx="1618256" cy="16269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99607" y="6549347"/>
            <a:ext cx="1744393" cy="308653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13" name="Picture 1" descr="C:\Users\u512694\Desktop\Impatiens\DSC03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851909" y="4644344"/>
            <a:ext cx="2243794" cy="1484088"/>
          </a:xfrm>
          <a:prstGeom prst="rect">
            <a:avLst/>
          </a:prstGeom>
          <a:noFill/>
        </p:spPr>
      </p:pic>
      <p:pic>
        <p:nvPicPr>
          <p:cNvPr id="14" name="Picture 12" descr="http://www.syngentaflowers.com/country/us/en/seeds/FullResolutionImages/FR_goldsmith_ACCS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64491"/>
            <a:ext cx="2231762" cy="2243794"/>
          </a:xfrm>
          <a:prstGeom prst="rect">
            <a:avLst/>
          </a:prstGeom>
          <a:noFill/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84199" y="6499225"/>
            <a:ext cx="752285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 Reproduced with the permission of Syngenta.    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0"/>
            <a:ext cx="8453437" cy="812800"/>
          </a:xfrm>
        </p:spPr>
        <p:txBody>
          <a:bodyPr/>
          <a:lstStyle/>
          <a:p>
            <a:r>
              <a:rPr lang="en-US" dirty="0" smtClean="0"/>
              <a:t>Cultural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671209"/>
            <a:ext cx="8459787" cy="4730750"/>
          </a:xfrm>
        </p:spPr>
        <p:txBody>
          <a:bodyPr/>
          <a:lstStyle/>
          <a:p>
            <a:r>
              <a:rPr lang="en-US" sz="1800" dirty="0" smtClean="0"/>
              <a:t>PREVENTION</a:t>
            </a:r>
          </a:p>
          <a:p>
            <a:pPr lvl="1"/>
            <a:r>
              <a:rPr lang="en-US" sz="1800" dirty="0" smtClean="0"/>
              <a:t>Disease-free propagation material</a:t>
            </a:r>
          </a:p>
          <a:p>
            <a:pPr lvl="1"/>
            <a:r>
              <a:rPr lang="en-US" sz="1800" dirty="0" smtClean="0"/>
              <a:t>Segregate vegetatively propagated from seed propagated</a:t>
            </a:r>
          </a:p>
          <a:p>
            <a:pPr lvl="1"/>
            <a:r>
              <a:rPr lang="en-US" sz="1800" dirty="0" smtClean="0"/>
              <a:t>Maintain moderate humidity </a:t>
            </a:r>
          </a:p>
          <a:p>
            <a:pPr lvl="1"/>
            <a:r>
              <a:rPr lang="en-US" sz="1800" dirty="0" smtClean="0"/>
              <a:t>Avoid extended periods of foliage moisture</a:t>
            </a:r>
          </a:p>
          <a:p>
            <a:pPr lvl="1"/>
            <a:r>
              <a:rPr lang="en-US" sz="1800" dirty="0" smtClean="0"/>
              <a:t>Irrigate early in day</a:t>
            </a:r>
          </a:p>
          <a:p>
            <a:pPr lvl="1"/>
            <a:r>
              <a:rPr lang="en-US" sz="1800" dirty="0" smtClean="0"/>
              <a:t>Employ sound greenhouse sanitation practices</a:t>
            </a:r>
          </a:p>
          <a:p>
            <a:pPr lvl="1"/>
            <a:r>
              <a:rPr lang="en-US" sz="1800" dirty="0" smtClean="0"/>
              <a:t>Use a regular preventive fungicide program</a:t>
            </a:r>
          </a:p>
          <a:p>
            <a:pPr lvl="1"/>
            <a:r>
              <a:rPr lang="en-US" sz="1800" dirty="0" smtClean="0"/>
              <a:t>Scout crop frequently/identify suspects</a:t>
            </a:r>
          </a:p>
          <a:p>
            <a:pPr lvl="1"/>
            <a:r>
              <a:rPr lang="en-US" sz="1800" dirty="0" smtClean="0"/>
              <a:t>Submit to lab for confirmation</a:t>
            </a:r>
          </a:p>
          <a:p>
            <a:r>
              <a:rPr lang="en-US" sz="1800" dirty="0" smtClean="0"/>
              <a:t>AFTER CONFIRMATION</a:t>
            </a:r>
          </a:p>
          <a:p>
            <a:pPr lvl="1"/>
            <a:r>
              <a:rPr lang="en-US" sz="1800" dirty="0" smtClean="0"/>
              <a:t>Place all symptomatic plants and debris in closed bags</a:t>
            </a:r>
          </a:p>
          <a:p>
            <a:pPr lvl="1"/>
            <a:r>
              <a:rPr lang="en-US" sz="1800" dirty="0" smtClean="0"/>
              <a:t>Remove from greenhouse</a:t>
            </a:r>
          </a:p>
          <a:p>
            <a:pPr lvl="1"/>
            <a:r>
              <a:rPr lang="en-US" sz="1800" dirty="0" smtClean="0"/>
              <a:t>Remove and discard plants from buffer of at least 3 ft. radius</a:t>
            </a:r>
          </a:p>
          <a:p>
            <a:pPr lvl="1"/>
            <a:r>
              <a:rPr lang="en-US" sz="1800" dirty="0" smtClean="0"/>
              <a:t>Use approved greenhouse disinfectant</a:t>
            </a:r>
          </a:p>
          <a:p>
            <a:pPr lvl="1"/>
            <a:r>
              <a:rPr lang="en-US" sz="1800" dirty="0" smtClean="0"/>
              <a:t>Begin enhanced preventive fungicide program</a:t>
            </a:r>
            <a:endParaRPr lang="en-US" sz="1800" dirty="0"/>
          </a:p>
        </p:txBody>
      </p:sp>
      <p:pic>
        <p:nvPicPr>
          <p:cNvPr id="2052" name="Picture 4" descr="C:\Users\u512694\Desktop\DSCN34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8158" y="1697931"/>
            <a:ext cx="1935842" cy="1945457"/>
          </a:xfrm>
          <a:prstGeom prst="rect">
            <a:avLst/>
          </a:prstGeom>
          <a:noFill/>
        </p:spPr>
      </p:pic>
      <p:pic>
        <p:nvPicPr>
          <p:cNvPr id="2053" name="Picture 5" descr="C:\Users\u512694\Desktop\DSCN3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7459912" y="3391627"/>
            <a:ext cx="1430064" cy="1933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80322" y="4763730"/>
            <a:ext cx="661409" cy="30971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Trolinger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94989"/>
            <a:ext cx="8453437" cy="2977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Products for control of Downy Mildew in production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156094"/>
              </p:ext>
            </p:extLst>
          </p:nvPr>
        </p:nvGraphicFramePr>
        <p:xfrm>
          <a:off x="110363" y="450888"/>
          <a:ext cx="9017871" cy="520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887"/>
                <a:gridCol w="1245870"/>
                <a:gridCol w="1609290"/>
                <a:gridCol w="1378056"/>
                <a:gridCol w="1177599"/>
                <a:gridCol w="1622322"/>
                <a:gridCol w="1237847"/>
              </a:tblGrid>
              <a:tr h="444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MOA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(FRAC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#) 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Product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Active Ingredient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Activity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Application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REI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Company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537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Subdue MAXX</a:t>
                      </a:r>
                      <a:r>
                        <a:rPr lang="en-US" sz="10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fungicide </a:t>
                      </a:r>
                      <a:r>
                        <a:rPr lang="en-US" sz="10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100" baseline="30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Mefenoxam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Drench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48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REI exemptions (0 hr) for certain drench applications  </a:t>
                      </a:r>
                      <a:endParaRPr lang="en-US" sz="9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Syngenta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231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Heritage</a:t>
                      </a:r>
                      <a:r>
                        <a:rPr lang="en-US" sz="10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fungicide</a:t>
                      </a:r>
                      <a:r>
                        <a:rPr lang="en-US" sz="1000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Azoxystrobin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Syngenta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291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Disarm</a:t>
                      </a:r>
                      <a:r>
                        <a:rPr lang="en-US" sz="10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 fungicide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Fluoxastrobin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OHP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1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Fenstop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™ fungicide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Greenhouse Use Only</a:t>
                      </a:r>
                      <a:endParaRPr lang="en-US" sz="8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Fenamidone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OHP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49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11+7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Pageant™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Pyraclostrobin + Boscalid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Translaminar (11) + Systemic (7)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BASF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05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21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Segway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™ fungicide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Cyazofamid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Translaminar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FMC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49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33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Aliette</a:t>
                      </a:r>
                      <a:r>
                        <a:rPr lang="en-US" sz="10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Fosetyl-AL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OHP/Bayer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73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33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Alude™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Potassium salts  of Phosphorous Acid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Cleary Chemical Corp.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296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33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Vital</a:t>
                      </a:r>
                      <a:r>
                        <a:rPr lang="en-US" sz="10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Potassium phosphite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Phoenix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291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Micora™ fungicide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Mandipropamid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Translaminar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Spray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 hr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Syngenta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05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Stature</a:t>
                      </a:r>
                      <a:r>
                        <a:rPr lang="en-US" sz="10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SC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Dimethomorph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Translaminar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BASF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43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Adorn</a:t>
                      </a:r>
                      <a:r>
                        <a:rPr lang="en-US" sz="100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Fluopicolide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Systemic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Drench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12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Valent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73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M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Protect™ DF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fungicide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Mancozeb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Contact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24 hr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Cleary Chemical Corp. 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073" y="5601711"/>
            <a:ext cx="905216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de-CH" sz="850" dirty="0">
                <a:ea typeface="Calibri" pitchFamily="34" charset="0"/>
              </a:rPr>
              <a:t>NOTES: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850" dirty="0">
                <a:ea typeface="Calibri" pitchFamily="34" charset="0"/>
              </a:rPr>
              <a:t>Always test products on a small area before using on an entire crop.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en-US" sz="850" dirty="0">
                <a:ea typeface="Calibri" pitchFamily="34" charset="0"/>
              </a:rPr>
              <a:t>For brevity some products with the same mode of action have been omitted</a:t>
            </a:r>
            <a:r>
              <a:rPr lang="en-US" sz="850" dirty="0" smtClean="0">
                <a:ea typeface="Calibri" pitchFamily="34" charset="0"/>
              </a:rPr>
              <a:t>.</a:t>
            </a:r>
            <a:endParaRPr lang="en-US" sz="850" b="1" dirty="0"/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en-US" sz="850" b="1" dirty="0" smtClean="0"/>
              <a:t>All </a:t>
            </a:r>
            <a:r>
              <a:rPr lang="en-US" sz="850" b="1" dirty="0"/>
              <a:t>products may not be registered for sale or use in all states.  Please check with your state or local extension service before buying or using Syngenta products.</a:t>
            </a:r>
          </a:p>
          <a:p>
            <a:pPr eaLnBrk="0" hangingPunct="0"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Calibri" pitchFamily="34" charset="0"/>
            </a:endParaRPr>
          </a:p>
          <a:p>
            <a:pPr eaLnBrk="0" hangingPunct="0">
              <a:buFontTx/>
              <a:buChar char="•"/>
              <a:defRPr/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Fungicide evaluation for control of Downy Mildew                 </a:t>
            </a:r>
            <a:r>
              <a:rPr lang="en-US" i="1" dirty="0" smtClean="0"/>
              <a:t>(Plasmopara obducens) </a:t>
            </a:r>
            <a:r>
              <a:rPr lang="en-US" dirty="0" smtClean="0"/>
              <a:t>on impatiens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2340"/>
              </p:ext>
            </p:extLst>
          </p:nvPr>
        </p:nvGraphicFramePr>
        <p:xfrm>
          <a:off x="355600" y="942975"/>
          <a:ext cx="8480425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433"/>
                <a:gridCol w="1270202"/>
                <a:gridCol w="1403131"/>
                <a:gridCol w="1497725"/>
                <a:gridCol w="1520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Rate/100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Wilt 12/6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Wilt  1/17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Oospores (stem)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Inoculated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1.3 a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2.7 a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Non-inoculated Control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1.2 a 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1.8 a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Micora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 oz                 (Spray)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Subdue MAXX</a:t>
                      </a:r>
                      <a:endParaRPr lang="en-US" baseline="300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fl.oz              (Spray)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Subdue MAXX</a:t>
                      </a:r>
                      <a:endParaRPr lang="en-US" baseline="300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fl.oz           (drench)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Heritage</a:t>
                      </a:r>
                      <a:r>
                        <a:rPr lang="en-US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+ </a:t>
                      </a:r>
                      <a:r>
                        <a:rPr lang="en-US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Capsil</a:t>
                      </a:r>
                      <a:r>
                        <a:rPr lang="en-US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®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wetting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4oz + 4oz (Spray)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Stature SC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12.8oz          (Spray)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 b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19" name="TextBox 4"/>
          <p:cNvSpPr txBox="1">
            <a:spLocks noChangeArrowheads="1"/>
          </p:cNvSpPr>
          <p:nvPr/>
        </p:nvSpPr>
        <p:spPr bwMode="auto">
          <a:xfrm>
            <a:off x="319088" y="5525135"/>
            <a:ext cx="8516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Wilt rating 0 – 4 scale; 0 = no wilt; 1=25%; 2=25-75%; 3=75-99%; 4 = completely wilted plant – 10 reps/trt</a:t>
            </a:r>
          </a:p>
        </p:txBody>
      </p:sp>
      <p:sp>
        <p:nvSpPr>
          <p:cNvPr id="15420" name="TextBox 5"/>
          <p:cNvSpPr txBox="1">
            <a:spLocks noChangeArrowheads="1"/>
          </p:cNvSpPr>
          <p:nvPr/>
        </p:nvSpPr>
        <p:spPr bwMode="auto">
          <a:xfrm>
            <a:off x="211138" y="5833110"/>
            <a:ext cx="5738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/>
              <a:t>All products may not be registered for sale or use in all states.  Please check with your state or local extension service before buying or using Syngenta products.</a:t>
            </a:r>
          </a:p>
          <a:p>
            <a:endParaRPr lang="en-US" sz="1400" strike="sngStrik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2146" y="5895975"/>
            <a:ext cx="2753880" cy="25394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2011 – Daughtrey, Cornell University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594460"/>
          </a:xfrm>
        </p:spPr>
        <p:txBody>
          <a:bodyPr/>
          <a:lstStyle/>
          <a:p>
            <a:r>
              <a:rPr lang="en-US" dirty="0" smtClean="0"/>
              <a:t>Examples of prevention </a:t>
            </a:r>
            <a:r>
              <a:rPr lang="en-US" dirty="0"/>
              <a:t>p</a:t>
            </a:r>
            <a:r>
              <a:rPr lang="en-US" dirty="0" smtClean="0"/>
              <a:t>rograms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02819" y="1014720"/>
          <a:ext cx="2823681" cy="1472184"/>
        </p:xfrm>
        <a:graphic>
          <a:graphicData uri="http://schemas.openxmlformats.org/drawingml/2006/table">
            <a:tbl>
              <a:tblPr/>
              <a:tblGrid>
                <a:gridCol w="1113733"/>
                <a:gridCol w="1709948"/>
              </a:tblGrid>
              <a:tr h="485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Propagation 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Plugs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Calibri"/>
                          <a:cs typeface="Times New Roman"/>
                        </a:rPr>
                        <a:t>(Seed or URC)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Drench – 21 or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Spray – M or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45263" y="603350"/>
            <a:ext cx="1444487" cy="4113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Plugs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5306" y="603350"/>
            <a:ext cx="3771159" cy="386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Production of Finished Plants</a:t>
            </a:r>
          </a:p>
        </p:txBody>
      </p:sp>
      <p:pic>
        <p:nvPicPr>
          <p:cNvPr id="38914" name="Picture 2" descr="http://www.syngentaflowers.com/country/us/en/seeds/FullResolutionImages/FR_goldsmith_ACCL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8332" y="2748727"/>
            <a:ext cx="2326942" cy="2333198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48860" y="1014720"/>
          <a:ext cx="5629756" cy="5082665"/>
        </p:xfrm>
        <a:graphic>
          <a:graphicData uri="http://schemas.openxmlformats.org/drawingml/2006/table">
            <a:tbl>
              <a:tblPr/>
              <a:tblGrid>
                <a:gridCol w="790231"/>
                <a:gridCol w="942109"/>
                <a:gridCol w="1666086"/>
                <a:gridCol w="880469"/>
                <a:gridCol w="1350861"/>
              </a:tblGrid>
              <a:tr h="498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Week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Post-Transplant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Fungicide           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FRAC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Target Diseases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061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inch pot or smaller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Drench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+ 43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Pythium,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Phytophthora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Downy Mildew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0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Optional Treatment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mildew, Leafspots, Botrytis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7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Treatment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Optional  Treatment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Mildew, Leafspots, Botrytis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Treatment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*Pythium,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Phytophthora  </a:t>
                      </a:r>
                      <a:r>
                        <a:rPr lang="en-US" sz="9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(drench</a:t>
                      </a: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0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Optional Treatment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Mildew, 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Leafspots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Botrytis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Treatment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06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inch pot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Optional Treatment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Leafspots, Botrytis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(drench)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+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 or              4 + 43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               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*Pythium,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Phytophthora </a:t>
                      </a:r>
                      <a:r>
                        <a:rPr lang="en-US" sz="9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drench)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Treatment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2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Larger containers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Optional Treatment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11 or 21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Mildew, Leafspots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(drench)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+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 or               4 + 43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Downy Mildew,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*Pythium,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Phytophthora </a:t>
                      </a:r>
                      <a:r>
                        <a:rPr lang="en-US" sz="9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drench)</a:t>
                      </a: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78616" y="5161934"/>
            <a:ext cx="3389587" cy="104495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*Additional diseases controlled with drench application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~A mancozeb product may be added to the suggested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spray treatments for additional protection as plant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tolerance and production schedules allow.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26538"/>
              </p:ext>
            </p:extLst>
          </p:nvPr>
        </p:nvGraphicFramePr>
        <p:xfrm>
          <a:off x="145915" y="692727"/>
          <a:ext cx="8881356" cy="5081421"/>
        </p:xfrm>
        <a:graphic>
          <a:graphicData uri="http://schemas.openxmlformats.org/drawingml/2006/table">
            <a:tbl>
              <a:tblPr/>
              <a:tblGrid>
                <a:gridCol w="1122446"/>
                <a:gridCol w="1106129"/>
                <a:gridCol w="1843549"/>
                <a:gridCol w="1224116"/>
                <a:gridCol w="1919862"/>
                <a:gridCol w="1665254"/>
              </a:tblGrid>
              <a:tr h="404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Crop 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Week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8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(post-transplant</a:t>
                      </a:r>
                      <a:r>
                        <a:rPr lang="en-US" sz="8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Application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FRAC #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Fungicide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8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(example)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Target Diseases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676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 inch pot or smaller</a:t>
                      </a:r>
                      <a:endParaRPr lang="en-US" sz="1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(drench)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4+43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Subdue MAXX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Adorn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Pythium, Phytophthora,                                                 Downy Mildew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Optional treatment </a:t>
                      </a:r>
                      <a:r>
                        <a:rPr lang="en-US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(</a:t>
                      </a: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spray)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Protect </a:t>
                      </a: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DF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Mildew, Leafspots, Botrytis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(spray)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 + M**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Micora</a:t>
                      </a:r>
                      <a:r>
                        <a:rPr lang="en-US" sz="1000" b="1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          Protect 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DF optional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Optional  treatment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spray)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+ M**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Heritage                                  </a:t>
                      </a:r>
                      <a:r>
                        <a:rPr lang="en-US" sz="1000" b="1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Protect </a:t>
                      </a:r>
                      <a:r>
                        <a:rPr lang="en-US" sz="1000" b="1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DF optional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Mildew, Leafspots, Botrytis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2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spray or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drench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Vital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®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Mildew,                                          *Pythium, Phytophthora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Optional treatment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spray)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 + M**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Heritage                                 </a:t>
                      </a:r>
                      <a:r>
                        <a:rPr lang="en-US" sz="1000" b="1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Protect </a:t>
                      </a:r>
                      <a:r>
                        <a:rPr lang="en-US" sz="1000" b="1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DF optional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Leafspots, Botrytis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6 inch pot</a:t>
                      </a:r>
                      <a:endParaRPr lang="en-US" sz="1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 (spray)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Micora</a:t>
                      </a:r>
                      <a:r>
                        <a:rPr lang="en-US" sz="1000" b="1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         </a:t>
                      </a:r>
                      <a:r>
                        <a:rPr lang="en-US" sz="1000" b="1" i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Protect 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DF optional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Optional treatment </a:t>
                      </a:r>
                      <a:r>
                        <a:rPr lang="en-US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(</a:t>
                      </a: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spray)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Heritage</a:t>
                      </a:r>
                      <a:r>
                        <a:rPr lang="en-US" sz="1000" b="1" baseline="30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         </a:t>
                      </a:r>
                      <a:r>
                        <a:rPr lang="en-US" sz="1000" b="1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Protect </a:t>
                      </a:r>
                      <a:r>
                        <a:rPr lang="en-US" sz="1000" b="1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DF optional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Leafspots, Botrytis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1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(final </a:t>
                      </a: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week)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(drench)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4+33 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4+43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Subdue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MAXX 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Vital 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Subdue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MAXX 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Adorn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Mildew,                                                   *Pythium, Phytophthora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Larger containers</a:t>
                      </a:r>
                      <a:endParaRPr lang="en-US" sz="1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(spray)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Micora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Optional treatment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spray)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en-US" sz="1000" b="1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21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Heritage </a:t>
                      </a:r>
                      <a:r>
                        <a:rPr lang="en-US" sz="1000" b="1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Segway</a:t>
                      </a:r>
                      <a:endPara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Mildew, Leafspots, Botrytis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6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(final week)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Recommended treatment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(drench)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4+33 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4+43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Subdue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MAXX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Vital</a:t>
                      </a:r>
                      <a:r>
                        <a:rPr lang="en-US" sz="1000" b="1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Subdue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MAXX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Adorn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Downy Mildew,                                     *Pythium, Phytophthora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603827"/>
          </a:xfrm>
        </p:spPr>
        <p:txBody>
          <a:bodyPr/>
          <a:lstStyle/>
          <a:p>
            <a:r>
              <a:rPr lang="en-US" dirty="0" smtClean="0"/>
              <a:t>Example of a Downy Mildew prevention </a:t>
            </a:r>
            <a:r>
              <a:rPr lang="en-US" dirty="0"/>
              <a:t>r</a:t>
            </a:r>
            <a:r>
              <a:rPr lang="en-US" dirty="0" smtClean="0"/>
              <a:t>otation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5913" y="5798563"/>
            <a:ext cx="843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* Additional diseases controlled with a drench application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**A mancozeb product may be added to the suggested spray treatments for additional protection as plant tolerance and production schedules allow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072642" y="6325985"/>
            <a:ext cx="383380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/>
              <a:t>All products may not be registered for sale or use in all states.  Please check with your state or local extension service before buying or using Syngenta products.</a:t>
            </a:r>
          </a:p>
          <a:p>
            <a:endParaRPr lang="en-US" sz="1400" strike="sngStrike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4200" y="6499225"/>
            <a:ext cx="275588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</a:t>
            </a:r>
          </a:p>
          <a:p>
            <a:r>
              <a:rPr lang="en-US" dirty="0" smtClean="0"/>
              <a:t>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sound management program should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901700"/>
            <a:ext cx="8459787" cy="4730750"/>
          </a:xfrm>
        </p:spPr>
        <p:txBody>
          <a:bodyPr/>
          <a:lstStyle/>
          <a:p>
            <a:r>
              <a:rPr lang="en-US" dirty="0" smtClean="0"/>
              <a:t>Sanitation/scouting</a:t>
            </a:r>
          </a:p>
          <a:p>
            <a:r>
              <a:rPr lang="en-US" dirty="0" smtClean="0"/>
              <a:t>Rotation of effective fungicides with different modes of action            </a:t>
            </a:r>
            <a:r>
              <a:rPr lang="en-US" sz="1800" i="1" dirty="0" smtClean="0"/>
              <a:t>(Fungicide Resistance Action Committee (FRAC))</a:t>
            </a:r>
          </a:p>
          <a:p>
            <a:r>
              <a:rPr lang="en-US" dirty="0" smtClean="0"/>
              <a:t>Foliar sprays and periodic drenches to growing medium to maximize efficacy</a:t>
            </a:r>
          </a:p>
          <a:p>
            <a:r>
              <a:rPr lang="en-US" dirty="0" smtClean="0"/>
              <a:t>A drench treatment prior to shipment with </a:t>
            </a:r>
            <a:r>
              <a:rPr lang="en-US" sz="1800" dirty="0" smtClean="0"/>
              <a:t>FRAC #  (33 + 4) </a:t>
            </a:r>
            <a:r>
              <a:rPr lang="en-US" i="1" dirty="0" smtClean="0"/>
              <a:t>or</a:t>
            </a:r>
            <a:r>
              <a:rPr lang="en-US" dirty="0" smtClean="0"/>
              <a:t> </a:t>
            </a:r>
            <a:r>
              <a:rPr lang="en-US" sz="1800" dirty="0" smtClean="0"/>
              <a:t>(4 + 43) </a:t>
            </a:r>
            <a:r>
              <a:rPr lang="en-US" dirty="0" smtClean="0"/>
              <a:t>fungicides to minimize risk of early infection in the landscape</a:t>
            </a:r>
          </a:p>
          <a:p>
            <a:r>
              <a:rPr lang="en-US" dirty="0" smtClean="0"/>
              <a:t>Recommend impatiens not be replanted into landscape beds where downy mildew of impatiens was identified the previous season</a:t>
            </a:r>
          </a:p>
          <a:p>
            <a:endParaRPr lang="en-US" dirty="0" smtClean="0"/>
          </a:p>
        </p:txBody>
      </p:sp>
      <p:pic>
        <p:nvPicPr>
          <p:cNvPr id="6" name="Picture 7" descr="C:\Users\u512694\Desktop\Impatiens\319514 IMPATIENS 2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3730" y="4019961"/>
            <a:ext cx="3163550" cy="2142938"/>
          </a:xfrm>
          <a:prstGeom prst="rect">
            <a:avLst/>
          </a:prstGeom>
          <a:noFill/>
        </p:spPr>
      </p:pic>
      <p:pic>
        <p:nvPicPr>
          <p:cNvPr id="8" name="Picture 2" descr="H:\DCIM\102MSDCF\DSC03130.JPG"/>
          <p:cNvPicPr>
            <a:picLocks noChangeAspect="1" noChangeArrowheads="1"/>
          </p:cNvPicPr>
          <p:nvPr/>
        </p:nvPicPr>
        <p:blipFill>
          <a:blip r:embed="rId4" cstate="print"/>
          <a:srcRect t="11749"/>
          <a:stretch>
            <a:fillRect/>
          </a:stretch>
        </p:blipFill>
        <p:spPr bwMode="auto">
          <a:xfrm>
            <a:off x="1007246" y="4019961"/>
            <a:ext cx="3238721" cy="21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29104" y="5916678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100" y="5882680"/>
            <a:ext cx="634180" cy="28021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Trolinger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1" dirty="0" smtClean="0"/>
              <a:t>Thank You ~ Questions</a:t>
            </a:r>
            <a:endParaRPr lang="en-US" sz="3200" i="1" dirty="0"/>
          </a:p>
        </p:txBody>
      </p:sp>
      <p:pic>
        <p:nvPicPr>
          <p:cNvPr id="2050" name="Picture 2" descr="H:\DCIM\102MSDCF\DSC030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123" y="1211263"/>
            <a:ext cx="6307667" cy="4730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32839" y="5751871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390" y="5515897"/>
            <a:ext cx="914400" cy="42611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371600"/>
            <a:ext cx="8453437" cy="417379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3063" y="1087438"/>
            <a:ext cx="8453437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defTabSz="957263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76225" algn="l" defTabSz="957263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4588" indent="-287338" algn="l" defTabSz="957263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19250" indent="-295275" algn="l" defTabSz="957263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295275" algn="l" defTabSz="957263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de-CH" sz="1400" dirty="0" smtClean="0"/>
              <a:t>©2012 Syngenta.</a:t>
            </a:r>
            <a:r>
              <a:rPr lang="de-CH" sz="1400" b="1" dirty="0" smtClean="0"/>
              <a:t>  Important: Always read and follow label instructions before buying or using Syngenta products.  The label contains important conditions of sale, including limitations of warranty and remedy. </a:t>
            </a:r>
            <a:r>
              <a:rPr lang="en-US" sz="1400" b="1" dirty="0" smtClean="0"/>
              <a:t>All products may not be registered for sale or use in all states. Please check with your state or local extension service before buying or using Syngenta products.</a:t>
            </a:r>
            <a:r>
              <a:rPr lang="en-US" sz="1400" dirty="0" smtClean="0"/>
              <a:t> Syngenta supports a FIFRA Section 2(</a:t>
            </a:r>
            <a:r>
              <a:rPr lang="en-US" sz="1400" dirty="0" err="1" smtClean="0"/>
              <a:t>ee</a:t>
            </a:r>
            <a:r>
              <a:rPr lang="en-US" sz="1400" dirty="0" smtClean="0"/>
              <a:t>) recommendation for the use of Heritage for control of downy mildew on bedding plants caused by </a:t>
            </a:r>
            <a:r>
              <a:rPr lang="en-US" sz="1400" i="1" dirty="0" err="1" smtClean="0"/>
              <a:t>Plasmopara</a:t>
            </a:r>
            <a:r>
              <a:rPr lang="en-US" sz="1400" i="1" dirty="0" smtClean="0"/>
              <a:t> spp</a:t>
            </a:r>
            <a:r>
              <a:rPr lang="en-US" sz="1400" dirty="0" smtClean="0"/>
              <a:t>.  Please see the Section 2(</a:t>
            </a:r>
            <a:r>
              <a:rPr lang="en-US" sz="1400" dirty="0" err="1" smtClean="0"/>
              <a:t>ee</a:t>
            </a:r>
            <a:r>
              <a:rPr lang="en-US" sz="1400" dirty="0" smtClean="0"/>
              <a:t>) recommendation to confirm that the recommendation is applicable in your state. </a:t>
            </a:r>
            <a:r>
              <a:rPr lang="de-CH" sz="1400" dirty="0" smtClean="0"/>
              <a:t>S</a:t>
            </a:r>
            <a:r>
              <a:rPr lang="en-US" sz="1400" dirty="0" err="1" smtClean="0"/>
              <a:t>ome</a:t>
            </a:r>
            <a:r>
              <a:rPr lang="en-US" sz="1400" dirty="0" smtClean="0"/>
              <a:t> or all of the varieties may be protected under one or more of the following: Plant Variety Protection, United States Plant Patents, Utility Patents, and/or Plant Breeders’ Rights and may not be propagated or reproduced without authorization.  </a:t>
            </a:r>
            <a:r>
              <a:rPr lang="de-CH" sz="1400" dirty="0" smtClean="0"/>
              <a:t>Heritage</a:t>
            </a:r>
            <a:r>
              <a:rPr lang="de-CH" sz="1400" baseline="30000" dirty="0" smtClean="0"/>
              <a:t>®</a:t>
            </a:r>
            <a:r>
              <a:rPr lang="de-CH" sz="1400" dirty="0" smtClean="0"/>
              <a:t>,</a:t>
            </a:r>
            <a:r>
              <a:rPr lang="de-CH" sz="1400" dirty="0" smtClean="0">
                <a:solidFill>
                  <a:srgbClr val="FF0000"/>
                </a:solidFill>
              </a:rPr>
              <a:t> </a:t>
            </a:r>
            <a:r>
              <a:rPr lang="de-CH" sz="1400" dirty="0" smtClean="0"/>
              <a:t>Micora™</a:t>
            </a:r>
            <a:r>
              <a:rPr lang="de-CH" sz="1400" dirty="0" smtClean="0">
                <a:solidFill>
                  <a:srgbClr val="FF0000"/>
                </a:solidFill>
              </a:rPr>
              <a:t> </a:t>
            </a:r>
            <a:r>
              <a:rPr lang="de-CH" sz="1400" dirty="0" smtClean="0"/>
              <a:t>and Subdue MAXX</a:t>
            </a:r>
            <a:r>
              <a:rPr lang="de-CH" sz="1400" baseline="30000" dirty="0" smtClean="0"/>
              <a:t>®</a:t>
            </a:r>
            <a:r>
              <a:rPr lang="de-CH" sz="1400" dirty="0" smtClean="0"/>
              <a:t> are trademarks of a Syngenta Group Company.  Disarm</a:t>
            </a:r>
            <a:r>
              <a:rPr lang="de-CH" sz="1400" baseline="30000" dirty="0" smtClean="0"/>
              <a:t>®</a:t>
            </a:r>
            <a:r>
              <a:rPr lang="de-CH" sz="1400" dirty="0" smtClean="0"/>
              <a:t> and Fenstop™ are trademarks of OHP, Inc. Pageant™ and Stature</a:t>
            </a:r>
            <a:r>
              <a:rPr lang="de-CH" sz="1400" baseline="30000" dirty="0" smtClean="0"/>
              <a:t>®</a:t>
            </a:r>
            <a:r>
              <a:rPr lang="de-CH" sz="1400" dirty="0" smtClean="0"/>
              <a:t> are trademarks of BASF. Segway™ </a:t>
            </a:r>
            <a:r>
              <a:rPr lang="en-US" sz="1400" dirty="0" smtClean="0"/>
              <a:t>is a trademark of </a:t>
            </a:r>
            <a:r>
              <a:rPr lang="en-US" sz="1400" dirty="0" err="1" smtClean="0"/>
              <a:t>Ishihana</a:t>
            </a:r>
            <a:r>
              <a:rPr lang="en-US" sz="1400" dirty="0" smtClean="0"/>
              <a:t> Sangyo Kaisha, Ltd. </a:t>
            </a:r>
            <a:r>
              <a:rPr lang="en-US" sz="1400" dirty="0" err="1" smtClean="0"/>
              <a:t>Aliette</a:t>
            </a:r>
            <a:r>
              <a:rPr lang="de-CH" sz="1400" baseline="30000" dirty="0" smtClean="0"/>
              <a:t>®</a:t>
            </a:r>
            <a:r>
              <a:rPr lang="en-US" sz="1400" dirty="0" smtClean="0"/>
              <a:t> is a registered trademark of Bayer </a:t>
            </a:r>
            <a:r>
              <a:rPr lang="en-US" sz="1400" dirty="0" err="1" smtClean="0"/>
              <a:t>CropScience</a:t>
            </a:r>
            <a:r>
              <a:rPr lang="en-US" sz="1400" dirty="0" smtClean="0"/>
              <a:t>. </a:t>
            </a:r>
            <a:r>
              <a:rPr lang="en-US" sz="1400" dirty="0" err="1" smtClean="0"/>
              <a:t>Alude</a:t>
            </a:r>
            <a:r>
              <a:rPr lang="en-US" sz="1400" dirty="0" smtClean="0"/>
              <a:t>™ and Protect</a:t>
            </a:r>
            <a:r>
              <a:rPr lang="en-US" sz="1400" baseline="30000" dirty="0" smtClean="0"/>
              <a:t>® </a:t>
            </a:r>
            <a:r>
              <a:rPr lang="en-US" sz="1400" dirty="0" smtClean="0"/>
              <a:t>are trademarks of the Cleary Chemical Corporation. Adorn</a:t>
            </a:r>
            <a:r>
              <a:rPr lang="de-CH" sz="1400" baseline="30000" dirty="0" smtClean="0"/>
              <a:t>®</a:t>
            </a:r>
            <a:r>
              <a:rPr lang="en-US" sz="1400" dirty="0" smtClean="0"/>
              <a:t> is a registered trademark of </a:t>
            </a:r>
            <a:r>
              <a:rPr lang="en-US" sz="1400" dirty="0" err="1" smtClean="0"/>
              <a:t>Valent</a:t>
            </a:r>
            <a:r>
              <a:rPr lang="en-US" sz="1400" dirty="0" smtClean="0"/>
              <a:t> U.S.A. Corporation. Vital</a:t>
            </a:r>
            <a:r>
              <a:rPr lang="de-CH" sz="1400" baseline="30000" dirty="0" smtClean="0"/>
              <a:t>®</a:t>
            </a:r>
            <a:r>
              <a:rPr lang="en-US" sz="1400" dirty="0" smtClean="0"/>
              <a:t> is a registered trademark of Phoenix Environmental Care, LLC. </a:t>
            </a:r>
            <a:r>
              <a:rPr lang="en-US" sz="1400" dirty="0" err="1" smtClean="0"/>
              <a:t>Capsil</a:t>
            </a:r>
            <a:r>
              <a:rPr lang="en-US" sz="1400" baseline="30000" dirty="0" smtClean="0"/>
              <a:t>®</a:t>
            </a:r>
            <a:r>
              <a:rPr lang="en-US" sz="1400" dirty="0" smtClean="0"/>
              <a:t> is a registered trademark of </a:t>
            </a:r>
            <a:r>
              <a:rPr lang="en-US" sz="1400" dirty="0" err="1" smtClean="0"/>
              <a:t>Aquatrols</a:t>
            </a:r>
            <a:r>
              <a:rPr lang="en-US" sz="1400" dirty="0" smtClean="0"/>
              <a:t>.</a:t>
            </a:r>
          </a:p>
          <a:p>
            <a:pPr>
              <a:buFont typeface="Arial" charset="0"/>
              <a:buNone/>
              <a:defRPr/>
            </a:pPr>
            <a:r>
              <a:rPr lang="en-US" sz="1600" dirty="0" smtClean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Impatiens are popular plants in the landscape</a:t>
            </a:r>
            <a:endParaRPr lang="en-US" dirty="0"/>
          </a:p>
        </p:txBody>
      </p:sp>
      <p:pic>
        <p:nvPicPr>
          <p:cNvPr id="8194" name="Picture 2" descr="H:\DCIM\102MSDCF\DSC03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994773"/>
            <a:ext cx="4152900" cy="3114675"/>
          </a:xfrm>
          <a:prstGeom prst="rect">
            <a:avLst/>
          </a:prstGeom>
          <a:noFill/>
        </p:spPr>
      </p:pic>
      <p:pic>
        <p:nvPicPr>
          <p:cNvPr id="8195" name="Picture 3" descr="H:\DCIM\102MSDCF\DSC031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2018705"/>
            <a:ext cx="4154487" cy="311586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09637" y="4887754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9100" y="4863227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4199" y="6499225"/>
            <a:ext cx="5731759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 Reproduced with the permission of Syngenta.    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sporulation on the underside of the leaves</a:t>
            </a:r>
            <a:endParaRPr lang="en-US" dirty="0"/>
          </a:p>
        </p:txBody>
      </p:sp>
      <p:pic>
        <p:nvPicPr>
          <p:cNvPr id="1026" name="Picture 2" descr="C:\Users\u220976\Pictures\Disease Pictures\Impatiens\New Folder\DSC031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56" t="4074" r="2222"/>
          <a:stretch>
            <a:fillRect/>
          </a:stretch>
        </p:blipFill>
        <p:spPr bwMode="auto">
          <a:xfrm>
            <a:off x="1529547" y="1122926"/>
            <a:ext cx="6202360" cy="49733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15044" y="5850096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syngentaflowers.com/country/us/en/seeds/FullResolutionImages/FR_goldsmith_JMBPF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063" y="3343384"/>
            <a:ext cx="3384988" cy="25019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74688"/>
            <a:ext cx="8459787" cy="4730750"/>
          </a:xfrm>
        </p:spPr>
        <p:txBody>
          <a:bodyPr/>
          <a:lstStyle/>
          <a:p>
            <a:r>
              <a:rPr lang="en-US" dirty="0" smtClean="0"/>
              <a:t>Destructive foliar disease of the common garden impatiens,                    </a:t>
            </a:r>
            <a:r>
              <a:rPr lang="en-US" i="1" dirty="0" smtClean="0"/>
              <a:t>Impatiens walleriana </a:t>
            </a:r>
            <a:r>
              <a:rPr lang="en-US" dirty="0" smtClean="0"/>
              <a:t>and also garden balsam (</a:t>
            </a:r>
            <a:r>
              <a:rPr lang="en-US" i="1" dirty="0" smtClean="0"/>
              <a:t>I. balsamina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cultivars of </a:t>
            </a:r>
            <a:r>
              <a:rPr lang="en-US" i="1" dirty="0" smtClean="0"/>
              <a:t>I. walleriana </a:t>
            </a:r>
            <a:r>
              <a:rPr lang="en-US" dirty="0" smtClean="0"/>
              <a:t>are susceptible as well as all interspecific hybrids  with</a:t>
            </a:r>
            <a:r>
              <a:rPr lang="en-US" i="1" dirty="0" smtClean="0"/>
              <a:t> I. walleriana </a:t>
            </a:r>
            <a:r>
              <a:rPr lang="en-US" dirty="0" smtClean="0"/>
              <a:t>as a parent; New Guinea Impatiens                       (</a:t>
            </a:r>
            <a:r>
              <a:rPr lang="en-US" i="1" dirty="0" smtClean="0"/>
              <a:t>I. hawkeri) </a:t>
            </a:r>
            <a:r>
              <a:rPr lang="en-US" dirty="0" smtClean="0"/>
              <a:t>are highly tolerant</a:t>
            </a:r>
          </a:p>
          <a:p>
            <a:r>
              <a:rPr lang="en-US" dirty="0" smtClean="0"/>
              <a:t>Primary causal agent: </a:t>
            </a:r>
            <a:r>
              <a:rPr lang="en-US" b="1" i="1" dirty="0" smtClean="0"/>
              <a:t>Plasmopara obducens </a:t>
            </a:r>
            <a:endParaRPr lang="en-US" dirty="0" smtClean="0"/>
          </a:p>
          <a:p>
            <a:endParaRPr lang="en-US" b="1" i="1" dirty="0"/>
          </a:p>
        </p:txBody>
      </p:sp>
      <p:sp>
        <p:nvSpPr>
          <p:cNvPr id="8194" name="AutoShape 2" descr="data:image/jpeg;base64,/9j/4AAQSkZJRgABAQAAAQABAAD/2wCEAAkGBhQSEBUUExMUFRUWGRgaGBgYFhgYHhsbGx0aHRoYHBgcHiYfGh8kIBkdHy8iJCcpLC0sFR4xNTAqNSYrLCkBCQoKDgwOGg8PGiokHyUsKSwwLC0sLCwqLSwsKiksLCopLCwsLCwpLCwpLCwsKSksLCwsLCwpLCwpKSksLCwsLP/AABEIAIQAsAMBIgACEQEDEQH/xAAcAAABBAMBAAAAAAAAAAAAAAAFAwQGBwACCAH/xAA6EAACAQIEAwYEBAUEAwEAAAABAhEDIQAEEjEFQVEGBxMiYXEygZGhscHR8BRCUuHxFSNiciRDojP/xAAbAQACAwEBAQAAAAAAAAAAAAADBAECBQYAB//EACsRAAEEAQMDAwQDAQEAAAAAAAEAAgMRIQQSMQVBURMiYTJxwfBCgZFSI//aAAwDAQACEQMRAD8Aq7jPAK+VqaKyMgJOkzKsJPwsLHbbfCOWymo/uP1+mLt7WdlXzVDw0qBYJbSws7AEL5p8umTFo8x2xTQpOlXwtLa9WjSRfWTpiOskfUYiRpaaCGXl2VbHZXutyy0KdTMg1qjopjUQqhhIACwSYIuTHQdZf2e7O0MmrihT062kySx2AADG8DkJ5nrhThuXdKNNHKsyIqEiQCVAFp9vnvzw8lhsJ63Hv+/fDApo4Q8lCeK9kqGYbVUoIWNi4GlvQh1gyPX5yMVN2o4LW4fmCp+AljSaxDKDAnbzC0iBf0xfdK/p8sQ/vW4atTh7MY1UmV1PudBE+ob7DA5WhwtQVUL5/wAWGIAkXA2B2PttPzw3z9QMlQG4E/KPwwr2YyoqVkR0qCm9emhqKDpXeV1RGo+Ubz9MXxkMgi0wlNVRAICqIH9/nvhWODcbUbaNoFwXsJ4vDqNPNakqimkBSJQhbaiQZ8pEryv0xC+2XZf+BGp2qVKVQMqMoVWDxIV9RiCAbjeDYRe6aRlRPS/7/e+If3g9nq+cpBaRp+Gnn8I6g9RgCB5p0iAbLzJudhg8kYq6yjMYJHgE18lUtwoUKjFcw707wFQAlj/2NgPvhDMUirwodlJ8sgTY9B+OHp4Ygh4II5f52wSyrSNtvX8+mEHTVwF1On6CHN2yuo9qSHD+HimsWJNyRsSeV+Q2/wA4LcAzFPL1KjaYdlCjSOWqSOg2GGNQkEEi2FVqAEDabe55D1OACVzTuC6B+hgfD6DhgUre7H55atHWAR5mF4k7Qfb9MOu0fBUzeWqUagHmHlaASjD4XHsfqCRgH2A4PVp0y1QFA7AhT8URckcpsQPTEsdZYQ5AU3AAgm9id4EzaNhjVY4vYC7lcDrImQzOYx1gFVTnu56oi66FYVWAjRUQUzykqQxU9YaIA3OIFncyaLMCA8MV1KwKkgkSCNxax52646TpVwNTMQAu5JAAjqTYe+2Oee14o1c1mP4eFos58ONjt5lA2ViGIA5HAZY2iiUi4DFqMGoXe5vvP4nBPJZMAajuJAB68yR6fn6YaZHKaayayCmtdR6Cb29pxJONunjvDKJMzsPNf64o/wABNOLBDge66tCaqkzMfPCH8IAPigGxMGRfcDn74ctQnmCOZFwMbpkSHJZlZAOmx5Ag/XFeOEmDQV+ZisFBLMFA3LEKB7k2xSHa3i9Bs8a+WL+L4gcNfTKRDQd5Kzbe+LF7bdpqAyVVVqU6jVAUUKQ4kwSWIkAAfc4p6rRAYE3gxN+cwL+43w1LICQFZquzgPeTlMytOaq0qlQhTSaZDkxpBiCCTYzsbxiZqsEA7i+OZX4dADFIH8pKkAx9AQffFh8C73npoEzKPWdB5KisAx6K4beNtczAuDvizZxdOUEhW41QKCcD83wulnMvGYprVQtKq0wCsgGxF7nFPZ7tbmK9ektTM16SVKia1SpoVEZ1BAgSYFyxvJxeoAA0QABYDoBaPtizJPU4XgmuXVdISFC7aQAFtyC7AfLGLw5VHkkSepM/XCSKy1D/AE8ha1huf3tjztBxUZfKVq8F/CQsF6nZZ6CSJPIScSCrLzIVNTsdTQTYEgradrWPWTfBTQMRfsz2qy2cUNSYCo3x0WIFRTzAWxcTsygzPLYDe0Pell6D+HTVq7jco6hAZjSXvJEX0g77zt4va0WSiRRPlO1gsqF9tsj4PEK6x5WIqL7VBJ/+i2AqsAQOR29+mEuK8YevVerVaXdrgDYAWUegEC+BmczDNEGADIj7HGS5he41wu3PUo9HC1sht4AFfvwj73EHnhpms4aYlSQ4upG4YbEHlBvPpga/E6hW6gGLH+oRuBif8D7pahSm2brlWIlqaJLJMFVNRjE9QFMERJxaLTuJSuu69E6MthFk+U2rd79UZYKtBlq2Dtr1iAIlNXn1E7hiYuZPK0eE16fgUzRdXpwArzOrqSd9RMzzBOKk7c937ZKmK1Ko1SjIVtYGumTZbrZlJtIAIkAi+GPYzPVS60aVerSLNJFMsS0GdQQWLfiB6zh3e5pohcdZtW92u7PjO5etQLuNSALDHSHQsynTzkkKQZsBtE45yoZwmAwBBi8CR89/rjpDMcUIemoUh6ikglfKrRMOATBk7X2ieeKY7U93lTJlTrSqHJuAUIO5AUkyL7j0xMpFJiJjnu2gXajlV+e/Ij5W+uMWm1QxBYgHY9MKHJRUVGNpBn06Tg1Syqq2oKAdrdJwm+UBbGj6M+Ynd7QDXyormq5SyMVH9IER6k8z6/hgjwbNFqdTUST/ALYk9Ie2CFXhKGWKgsTP57YHKy0nqKAPMFKjlznBQ8PbhZev0rtM8xOyUqc4AGc8zCjkIBMx7D74JdkcotXN5QOqslSsmoMR5hvHUgECf74juereQD3b7AD6zgl2XqGnUp1VMlWDgTYlTIU+8ffEgADckgdotdF18sKlM03UOjCGRrqwIuCNo9ojltijuM93uZoZtqao1WmAaiMgLM1OYHkHm1CIPqJmMXP2f4/TzVAVUBF9JU7q39JPMXseYwSXLKG1QNRAUnnEkxPzwy/3jCmlz/k+xOeqEgZOvFzLqKdzuPOQL9Bib9iu3tdKi5XMrrMhA7saboRbS0jz8heD6nlZb0+u2Kb7z81RPEggI8Q0gKwi3iAyknYlkgfIc8UczZ7mqhB5CuI3JB3tiKd5PaKnRylSjqXxcwuhUkSFPxVGG4EWB5lh64rA8Sr+H4fj1hT0wU8R9JF/KRNxFo2wKOTAvz2HIWsMVdPYoBV32KSdWlzja/z6j+2Ecodh+/XCVSvaVIn0PXfG+WyniT5iI3sNr7Ceo++FnNxlPaLWu0hLgLtM6mYIqlucn72/DDoOHiDuR8sOquQpbEE+uoz9sNctlfDq6gZWPnsd+Vj9ji4e1wwlnSiRxceUc7K8ObMZ+giJrAqI7DkKaMCzHoAB8yQOeOgM4w+LqeV9z/fflite67tHlqNB6LslKqX1amIUVAbKNR5rEaSf5pEycWBw/jNOtUK0mV1UDU6mV1E/CGFjAuY6jDUAAb8qgWnGeC08zQajW1aHidLFTYgiD7gcjOIhw7s9lOFV9QqsalddKeKVlVW7wwAHm8u42WBMnBLt5mMzlFOby1UaPKKtJ11rPwioknytcAgWO+84qHO5g5iq1Wqxao5Gpj0GwAFgABYCIjFZpQw5GVr6Pp7tQC8EUP8AVZnEu05FMuLjUAonc7iY22nES47xyrmqivU0woICqIiTJNyZO30GIrlHdWBLOVvCkkjzcx6zfBpdsZ88hJwcLqOk6FjG7nt94Jz8fCS0Ate/phVqUiDIn5Y8SnBJ5GOnKw+frhRFEi4EkAljAE8yeQG84X5OFtFwjYXOwO6b5usBT1Gwib2/xiH5vMeK0hYsLTO087YMcQDVvKLqDblYkwT+nrjVeHoqxpE8yf8AOH4faMrgeq6yHUz72D4vyhNOkXqKjMFBIGozAH9RgEwN7C3Q4J+HUylU0a6lCIYGxEG4ZSLMh3BBjp6e8IaFB5m5PP0v+mJX2X7S5Q6MvnIIFWp4dRwG8BixKsCdkJgEbA3jBwd1tWPe72pPgFbPUqwqZcimhADCpJSrBNigBJAmA0CL35Ysji/eTl8oaS5haivUprUimviAAllN5BkFTyuCPWA2bpVadXQyjkVIPxTsR19wbzhzwWlls7msyKtCnWWmlKhrKKwBXW1QFp1IxapAYASKZg+UxZmBSkYQnjXfouplytFXUC1SqWWTz/2hyHq18V4M0a7VKlQh6jMWdiLktufSDa21sWt2d7tf4PN1HV1qZV18qMB4itI0gmLgAnzKb2kDEm4x2Sy1elU1ZakahVtLKiq+sA6SHEGZjcx1xLmOcFD/AIVE/wCoy2hzBhY9TeT7kRjK2ZBPoNsaZ3KVUrNSemVqUhLKRGiIknlpvYjebTjfs92fq52tTpUlAN/EqRZEJHmYA8uQ3M4W22aQgxDqeVgajETA94JgD2F/cYVyeYg1Ft/KR6i/6jFx0O6vLtk0pVEUVgrA1abOfMTZoJAPKxA2ItviJ0e5it4b1HzNNHDPoUIzBgsgMzagUDAbQSBv0wUwuIyr1eFCzmC50gFmOwXzN7aRJO+Jx2W7qK+Yh81qy1IR5YHittsDamPVr9BzxN+6epTbhlIIoSpTLpWEAN4gMktbVcFd/bliWZmuESSCbiAo1Ezbb7+m+LshaMle2gKvu1HddQamgySLRqKb6nqFWWD8U6jqmPMPXET4F2rzHCa1ShXo6vNLrq0EGANSMAVKlYI3FhBE4tps6DWNO8hVedNvMzKADzPlmOhHXFRd7mconOUxT0eWkBUIg+bW7AEjchSJ6TiXtA9zVJCedqO88Zym2Xp0XpqYLs5WSAQYAWYkxeTbpOIhRogkTgTlamp5UqIHPcj0HPbG9XNMzQDEkAXtvvhaUOeV0fT9dDBEGOFm+K/KP18oCBFiOY/HHtGiw/ngSLwTabmMLrRgdTzO1/yx5SoHeecj99MI35XabLyByt6L3ZTB0mJGx3iD6wcSinw/JJlUqmqjOiVPEUVAQS6sNOgkGRqABA3HPEP4jTbSCpMfzXPyMbWk/XDYUWBAIN+REW9PT1weKm24ZXH9d1cza07hgZvyhGcqVSQVVgF5qdyBuf0w1qZupUhdAkkARaSfTBfilUUQR/M2w9L3P5YEUMz5lMxcX6X3GGYySOFzbPd2R05Orl0RKqlTBOmbgEyAR1+tjhI6YJB0m3IA/JgJH2w+4hmfGqGo7CWJkj32j54DmpsASPMRPzgH5dMAbZ55S/JRXh3F69Gky067U6c6SurqDdJnQYmWWD5uuNuH52plai1KJFNlFiAIIPIj+ZT0PvY3wT4p2IbL0EqPTLKXg1VeQk8qggRJsDccp5YG16imJ5/sRiQ7cvOsK3uzHaxc9SAputKusGpT06oUESwkiVawBm032EybXF7R+eKO7Hdqxk6xZx/tspViqjVuIM7kCNp5+2J92k7YImRrVElw1JtBERLiFa/IEg9bdcPROBFogdag/eR2pp1c89OkUZPDp03db6mQu2jVtALQSNyo6Ykvdp2gp0sl4dTyFajFZEeJrupB5kHyn5dcUuzbWgbb/Tf2xNe6emn+qUVqaWAWqQDca1RikdSIJHqPTFKO6x3V6AyrwyPEWeglUUn8+iUEak1EBj5onTuY6WwR/hxEbYyjUkkc4wjneI06dNnqNpRASxPIDnP73wxkKCQmXBuHJl1ZE3ao9RySSSzmSZO9oHy9MPc08C2KZqd5eZGe8RGLUncDwSq/AABaZ0HT5jB3nEpPeTTv5KjnkBpE3sASbTgZmYOTSrdKcqixqNgAT7CDP0jHMucof+Pt8IU+2wP44mPEO9Gs6V6TTTWsTKhZKKQFKKxIMEC5IuSYiYxFs5nqbUnAa7AACCDuOW39sLyP3OFBeN2MIDSpc4+4t98OKTEsJFwd56X/ACwzCmY/HCqPoMwDa3z54KRaZBIyFKstmmqAgKbbnl7db4K6hyxGOE8T0We4a+2x/O1sSDLsXGofDy9fXGXLHtcvoHSdb68Q3Ot3f98fKyQ2pd1IIPzscDeMZ2ppp02AC01gEWJkgwY3H4ycEqYCwBsSflPTA/jLCVDiw1QT/OeQHoNzi8JG7aEl17Th8HquOR2He1HM82t9RJLE3JMzjZGJcNpBi0DaP1wjUWL8tsP+EXYi2035YeeaauX0UYfK1hKJ1qDrIqCHUlXBF5FvsQfeRhhWtH73wSz2VahUq0n/AP0pkqd77Qb7gzPzwOTzG/Ll+WBBtFZIRXgefztVf4fLnMOGBBpIWcFecgyAvXlfFndje7miKK1M3RL1nuUqSFpiTChQbmIJJJ3wx7mVQpmdvG1U7T/6gLQvTXMn/r1GLPIIQ2kxYTvhmONoG5Wq1BO0PdhRqI38KfAqXImXQyB5TJLIBBIKzGoyDaKp4rxKpTpnJOpTwiUqL/NIJkTtE3tv7Y6MpSBJiTcxMT87x745/wC8rKDL8TqhGYpUC1Yc64NSS1zeNU4l7QBYUgKHVMsTA1D8Iw74bS0sGBHlM6gSDIuNJtEG9vrjTMqKgkKVPJZke97iehxIOyHZ6rn38OhTgKB4jtOhAebEXJN4UXMG3PA8kUiXjClnZuhxPiFNv/KqJQEq1R2MseaLpGtrG9wL7404x2S4hIy58bMBQWQ+KfC0AwoGsiGBtpMkWO2LK7McBOTyy0NYqaWc6wmidTFvh1HrvJwYFL6YL6eBZKDS51bINQrFK6vTqCQVKHnznaCBaJmTywqAsbn6D9cWB3t8NZ/AqU6VRtAqipURCQqeUqGI6HURNhfbFW1czUQCyknmJMH2sMJys2upEZpZZgXMaSAleKMiwSCagBiw6RJvy3Bv7Yj6WFv36YXziVAfMpJNyRefmMaZPIPUJiB7/hgopreU0zTSud6VHd4SFR9uvLDqjknYwUIPI4eDhNMJctr9gY+U4d0yacTB2IPXAnzf8rd0fSnNP/tj7V/hTNuEEqQp8wi8xg5kahWkoaAQI9Lc8aZdhpNvfn+xjV6upTF/XYfU4Vc5zxRXRQaaHTn1IxViv35WtTiqTEn0tM49r8Qp1kNN1i8o3/KNvTEfzZMyAY2+YwYyuXiDYkjfF3RtYAe6zWarU6ud0QDdg5sXhMP9EmQjbRIb5xce2Ek4TUVtwvqDOJIABy2An67/AHwK41m2DlQpAECesifbBY5C40Ur1LQRaeH1Y8OvFXSlfGinFOKKMmwIKxUqMCAPDkl9JhoC22uY98OeMd2zU6DVUrhzTQlkanokLdirBzyEgHpiYdi+xmXylNaygNVan56pJ82tQWgbKt7CNhfBw16dSUvBkTH1H98aJjb/AC5XHH4VNdlc02SzmWzFanVSmSZMCyMNJYqDIUFgb7weYxfuVra11KdasJDDzKQeYIsRiE9tuyyVcpWK1NDhNZYwQwphmFNidl9jve+KRpZqtTINN3SLwtRlv7Ai+KA+nhSF0Lx7tll8oSlRmL3JVF1FRAIDXGknpM8zGKT7XZ1+IZ41FUJ4hSnTQtLQPKuoi2okknkJjlgXwHJ1szm0o0m/3KpOouTEfExc7mACZ35Yt7J92VFDRYPUNWnURy5O+kyRo2HQcxvOIJc/7K1EKqKnAqyKxcIuk6b1Fkn/AIgbzv8ALFpdzGaQZevRn/cFUVSOZVkVdUcwChB6SOuHPbPsPQfLVKlMGnVpI7g6iQwUFmUqTEkD4hBkDFWcOo1WeaLmnUAZlZWKlekEXibTtgeY3ZUd8LpNRzxqtEKxN5c8yTcDkCYFhyjArs5x0V6NNn8tQACqh3V4g+6k3BHI9ZGCXEOIJRXVUdaYALFnIUALEyT7i298Nc5VglHHtjnrPCn4rimCELEoGidM2mPTEv4/3qDNCpSyohDKmodQZlNrLACBr9THTEM8IXI/cYztVIHGvC7PoejfGwyu/lX790jmKLEEAkKdxO8bT6c8CUqBGkkgTcYLVq8W54jnEGK1CZmb/wBsCgG4bSo6rG2KRupjJsHPhHTmEsSQATG+PazayoWCo2OIz4ZYzYYKZQlRY48+IN4KNp+pSahxDm0PKM1aR0W5YGVeJhgZJjoT+Awq3GQAev2nAzL5Mu3Sbz6e2PRtIBLl7Wa1rntZAQScELeg2piTfTG43Pr1GHvEuLOwA8OnSt/6wVtPvbCOYyumn5CZG88/phTiXDlowBUFQsqEldlLR5SdpExg+5rsrBni1MLzdjHbx/Sd8JzHkaIMSBc9NjOFqmVNSmVYnVYyOvX99cJ8NyOlAby1yOQgkRhy9W4A9p6YVcfd7V1mljLtM1s3jjnCmvYTttl6mUpUK1ULWpgUwrTDqPgI3BMWI3kYnuWpIyyjAjkQQRA9voemOd2RHSTII2072x0HwvLLTo00T4VRAp6jSIJPMnf5412O3dl82QLttksw+WqiiU8MKxdYbW6LdgGmORtAkA35Gla1Qb2A64vftznjTyFUU1ZqlVTSQKrNBcQx8otCk/Mr1xUrd3+eWj4rZZwoEkal8SALk0wdR2nr6HFJW27CgBWD3d9hKNKlRzjOzV6tPUpBAVFcfCB/MYNyTvNsTowoBPtYT7bYi3djmlfh9FUIOgFXAiVaWN+gMyPfExQTIHKMEqhhECbV8otRWRwHVgVK3gg7iRf8N8VZ3hdg0yyePQqFaRaNLNDUnadJWpMlCREG49R8Nu6eXPFVd6va2nWonKUm8TzA1WFwCm1Nep1XJG2kC8mKS7as8osUD5XbWBCu7LjdFS5r1aau4uWeGLKfL8RgyCbqeUEWBwG7yuP0K7otGvVqeGdOmWNIATBXUbteJA2wB4dmkp0XlW1Na4DKwneDdWG0gEHCWdr6BoC6dNogCDHP/kZwMOrAUEJPhnETSkaQZvvBEf5wVy/FwUmCMM8lQUAzfVyvt77k/hhZ8qkeU6YHWRHr/nC0rWuPGVq6Pq0kA9MnHbHC1rZwsQYw0rmm24AI54aVKzTYgj02PtOEnBMknF2xVlFk6gC2iNx+U+p0o9sY9WN8MhmzYHYYK5vhwamrI0kgGD94OPFhBsqDrYwz24SnCcijyS03i31wTXh4UyL9RP3nlgBwvP8AgsVYGOYi4PWMScVZGF5twPwtro7NNJEC0e8cnum7ZW8Y2bKiIwqUi/M785/xt8seuRzAwArda2xkJKPLEH9MeV6qqdPTHikz1B2BmfeefTCOaoK21m/e+JpUMhDcDhDaZxcXd3qOSQtUdhLgKSCFCmAFtMe5OMxmNaLlfK+6sN0AUACAIwzenBtyxmMw0FYrnrMcZqZLjNapQhdOZqLpvpKl2BQqCJWDty5RjofKvc+36Y9xmKN4VlpnM0Up1XETTQus9QCRPpIxz1UFgTcsNRJ5k3J+pxmMwlq+y6foIHvP2/KCZweeOWGfMjGYzHo+AsbVgCd9eVtQqkmJxvXMQOovjMZi3dJd01Nv3741LWOMxmCK61wayTnwh6D88ZjMDk4VXcIfnWlyTvA/DEhy9Q2/6g/hjzGYBP8ASF0fQPqd/X5T1HnfA9s21wYsSPvjMZhULpdQ4gij5S1OsdPtBx7mRInnjMZiFc/Sv//Z"/>
          <p:cNvSpPr>
            <a:spLocks noChangeAspect="1" noChangeArrowheads="1"/>
          </p:cNvSpPr>
          <p:nvPr/>
        </p:nvSpPr>
        <p:spPr bwMode="auto">
          <a:xfrm>
            <a:off x="63500" y="-6143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2163" y="5942013"/>
            <a:ext cx="2305879" cy="246752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HEALTHY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6974" y="5942013"/>
            <a:ext cx="2889526" cy="246752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DISEASED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8904" y="5919153"/>
            <a:ext cx="1991816" cy="246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i="1" dirty="0" smtClean="0"/>
              <a:t>PLASMOPARA OBDUCENS</a:t>
            </a:r>
          </a:p>
        </p:txBody>
      </p:sp>
      <p:pic>
        <p:nvPicPr>
          <p:cNvPr id="8200" name="Picture 8" descr="S:\Pathology\MICROGRAPHS\Downy Mildew\319444 IMPATIENS 1 DM (PLASMOPARA OBDUCENS redone (1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8656" y="3343383"/>
            <a:ext cx="1042154" cy="2501949"/>
          </a:xfrm>
          <a:prstGeom prst="rect">
            <a:avLst/>
          </a:prstGeom>
          <a:noFill/>
        </p:spPr>
      </p:pic>
      <p:pic>
        <p:nvPicPr>
          <p:cNvPr id="20489" name="Picture 9" descr="C:\Users\u512694\Desktop\Impatiens\DSC031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25824" y="3343384"/>
            <a:ext cx="3207026" cy="246205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109637" y="5559217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3947" y="5599111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Trolinger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120877"/>
            <a:ext cx="8459787" cy="5001351"/>
          </a:xfrm>
        </p:spPr>
        <p:txBody>
          <a:bodyPr/>
          <a:lstStyle/>
          <a:p>
            <a:r>
              <a:rPr lang="en-US" i="1" dirty="0" smtClean="0"/>
              <a:t>Plasmopara obducens </a:t>
            </a:r>
            <a:r>
              <a:rPr lang="en-US" dirty="0" smtClean="0"/>
              <a:t>present in the U.S. since late 1800’s</a:t>
            </a:r>
          </a:p>
          <a:p>
            <a:r>
              <a:rPr lang="en-US" dirty="0" smtClean="0"/>
              <a:t>Reported on </a:t>
            </a:r>
            <a:r>
              <a:rPr lang="en-US" i="1" dirty="0" smtClean="0"/>
              <a:t>Impatiens pallida </a:t>
            </a:r>
            <a:r>
              <a:rPr lang="en-US" dirty="0" smtClean="0"/>
              <a:t>and </a:t>
            </a:r>
            <a:r>
              <a:rPr lang="en-US" i="1" dirty="0" smtClean="0"/>
              <a:t>I. capensis </a:t>
            </a:r>
            <a:r>
              <a:rPr lang="en-US" sz="1600" b="1" dirty="0" smtClean="0"/>
              <a:t>(native species of N. America)</a:t>
            </a:r>
          </a:p>
          <a:p>
            <a:r>
              <a:rPr lang="en-US" dirty="0" smtClean="0"/>
              <a:t>First reported as problem in UK (2003)</a:t>
            </a:r>
          </a:p>
          <a:p>
            <a:r>
              <a:rPr lang="en-US" dirty="0" smtClean="0"/>
              <a:t>Often a devastating disease outside of North America</a:t>
            </a:r>
          </a:p>
          <a:p>
            <a:r>
              <a:rPr lang="en-US" dirty="0" smtClean="0"/>
              <a:t>Found in U.S. greenhouse production in spring of 2004</a:t>
            </a:r>
          </a:p>
          <a:p>
            <a:r>
              <a:rPr lang="en-US" dirty="0" smtClean="0"/>
              <a:t>2004 reports included locations in the U.S.: CA, IN, MI, MN, MS, MO, WI and WV and Manitoba and Quebec in Canada</a:t>
            </a:r>
          </a:p>
          <a:p>
            <a:r>
              <a:rPr lang="en-US" dirty="0" smtClean="0"/>
              <a:t>Sporadic reports in U.S. since 2004</a:t>
            </a:r>
          </a:p>
          <a:p>
            <a:r>
              <a:rPr lang="en-US" dirty="0" smtClean="0"/>
              <a:t>More severe in 2011 and reported in: coastal southern CA; HI;  northeast IL; northern IN; Cape Cod, MA; Minneapolis/St. Paul, MN; NY; eastern PA; and northern WI </a:t>
            </a:r>
          </a:p>
          <a:p>
            <a:r>
              <a:rPr lang="en-US" dirty="0" smtClean="0"/>
              <a:t>Outside of North America and Europe, reported in: Australia, Asia, Africa, Central and South America</a:t>
            </a:r>
          </a:p>
          <a:p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150374"/>
            <a:ext cx="8459787" cy="4839333"/>
          </a:xfrm>
        </p:spPr>
        <p:txBody>
          <a:bodyPr/>
          <a:lstStyle/>
          <a:p>
            <a:r>
              <a:rPr lang="en-US" dirty="0" smtClean="0"/>
              <a:t>Two species of downy mildew reported on Impatiens:                         </a:t>
            </a:r>
            <a:r>
              <a:rPr lang="en-US" b="1" i="1" dirty="0" smtClean="0"/>
              <a:t>Plasmopara obducens </a:t>
            </a:r>
            <a:r>
              <a:rPr lang="en-US" b="1" dirty="0" smtClean="0"/>
              <a:t>(primary) </a:t>
            </a:r>
            <a:r>
              <a:rPr lang="en-US" dirty="0" smtClean="0"/>
              <a:t>and </a:t>
            </a:r>
            <a:r>
              <a:rPr lang="en-US" i="1" dirty="0" smtClean="0"/>
              <a:t>Bremiella sphaerosperma </a:t>
            </a:r>
            <a:endParaRPr lang="en-US" dirty="0" smtClean="0"/>
          </a:p>
          <a:p>
            <a:r>
              <a:rPr lang="en-US" dirty="0" smtClean="0"/>
              <a:t>Water molds or oomycetes</a:t>
            </a:r>
          </a:p>
          <a:p>
            <a:r>
              <a:rPr lang="en-US" dirty="0" smtClean="0"/>
              <a:t>Parasitic on Impatiens and does not threaten other flower crops </a:t>
            </a:r>
          </a:p>
          <a:p>
            <a:r>
              <a:rPr lang="en-US" dirty="0" smtClean="0"/>
              <a:t>Zoospores are the primary spores which cause infection – can swim, produced in sporangia on sporangiophores (emerge on undersides of leaves)</a:t>
            </a:r>
          </a:p>
          <a:p>
            <a:r>
              <a:rPr lang="en-US" dirty="0" smtClean="0"/>
              <a:t>Sporangia released in response to light, temperature and/or humidity changes</a:t>
            </a:r>
          </a:p>
          <a:p>
            <a:pPr lvl="1"/>
            <a:r>
              <a:rPr lang="en-US" dirty="0" smtClean="0"/>
              <a:t>Spread through air and water</a:t>
            </a:r>
          </a:p>
          <a:p>
            <a:r>
              <a:rPr lang="en-US" dirty="0" smtClean="0"/>
              <a:t>Cool, moist conditions (59-73°F/15-23°C) conducive to sporangia formation and zoospore germination</a:t>
            </a:r>
          </a:p>
          <a:p>
            <a:r>
              <a:rPr lang="en-US" dirty="0" smtClean="0"/>
              <a:t>Period between infection and visible sporulation varies between                                          5 -14 days</a:t>
            </a:r>
          </a:p>
          <a:p>
            <a:endParaRPr lang="en-US" i="1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901700"/>
            <a:ext cx="8459787" cy="4730750"/>
          </a:xfrm>
        </p:spPr>
        <p:txBody>
          <a:bodyPr/>
          <a:lstStyle/>
          <a:p>
            <a:r>
              <a:rPr lang="en-US" dirty="0" smtClean="0"/>
              <a:t>Sporulation may not occur and symptoms may be subtle in dry and warm conditions</a:t>
            </a:r>
          </a:p>
          <a:p>
            <a:pPr lvl="1"/>
            <a:r>
              <a:rPr lang="en-US" dirty="0" smtClean="0"/>
              <a:t>Can result in inadvertent movement of infected plants</a:t>
            </a:r>
          </a:p>
          <a:p>
            <a:r>
              <a:rPr lang="en-US" dirty="0" smtClean="0"/>
              <a:t>Oospores – responsible for survival (long-lived)</a:t>
            </a:r>
          </a:p>
          <a:p>
            <a:pPr lvl="1"/>
            <a:r>
              <a:rPr lang="en-US" dirty="0" smtClean="0"/>
              <a:t>Formed in leaves and stems (roots not studied thoroughly)</a:t>
            </a:r>
          </a:p>
          <a:p>
            <a:pPr lvl="1"/>
            <a:r>
              <a:rPr lang="en-US" dirty="0" smtClean="0"/>
              <a:t>Accompany infected plant debris</a:t>
            </a:r>
          </a:p>
          <a:p>
            <a:pPr lvl="1"/>
            <a:r>
              <a:rPr lang="en-US" dirty="0" smtClean="0"/>
              <a:t>Survive to 5°F (-15°C) in landscapes (USDA Hardiness Zone 5)</a:t>
            </a:r>
          </a:p>
          <a:p>
            <a:r>
              <a:rPr lang="en-US" b="1" dirty="0" smtClean="0"/>
              <a:t>NOT</a:t>
            </a:r>
            <a:r>
              <a:rPr lang="en-US" dirty="0" smtClean="0"/>
              <a:t> seed transmitted</a:t>
            </a:r>
          </a:p>
        </p:txBody>
      </p:sp>
      <p:pic>
        <p:nvPicPr>
          <p:cNvPr id="5121" name="Picture 1" descr="S:\Pathology\MICROGRAPHS\Downy Mildew\319444 IMPATIENS 1 DM (PLASMOPARA OBDUCENS) (1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47463" y="4189585"/>
            <a:ext cx="2239622" cy="17524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91147" y="5942014"/>
            <a:ext cx="1752254" cy="211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OOSPORES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7585" y="5942013"/>
            <a:ext cx="2135355" cy="211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100" i="1" dirty="0" smtClean="0">
                <a:solidFill>
                  <a:schemeClr val="tx1">
                    <a:lumMod val="50000"/>
                  </a:schemeClr>
                </a:solidFill>
              </a:rPr>
              <a:t>PLASMOPARA OBDUCENS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9109" y="5632450"/>
            <a:ext cx="717975" cy="30971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Trolinger</a:t>
            </a:r>
          </a:p>
        </p:txBody>
      </p:sp>
      <p:pic>
        <p:nvPicPr>
          <p:cNvPr id="1026" name="Picture 2" descr="C:\Users\u220976\Pictures\Disease Pictures\Downy Mildew\IDM\Mary Hausbeck's Spore Slide\DM Impatiens Sporangia cropped.jpg"/>
          <p:cNvPicPr>
            <a:picLocks noChangeAspect="1" noChangeArrowheads="1"/>
          </p:cNvPicPr>
          <p:nvPr/>
        </p:nvPicPr>
        <p:blipFill>
          <a:blip r:embed="rId4" cstate="print"/>
          <a:srcRect r="24000"/>
          <a:stretch>
            <a:fillRect/>
          </a:stretch>
        </p:blipFill>
        <p:spPr bwMode="auto">
          <a:xfrm rot="5400000">
            <a:off x="5389602" y="3070226"/>
            <a:ext cx="2171700" cy="35718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59861" y="5632450"/>
            <a:ext cx="801529" cy="32921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Hausbeck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01" y="758757"/>
            <a:ext cx="8459787" cy="5232916"/>
          </a:xfrm>
        </p:spPr>
        <p:txBody>
          <a:bodyPr/>
          <a:lstStyle/>
          <a:p>
            <a:r>
              <a:rPr lang="en-US" sz="1900" dirty="0" smtClean="0"/>
              <a:t>Yellow to pale green foliage and mild, inconspicuous mottling</a:t>
            </a:r>
          </a:p>
          <a:p>
            <a:r>
              <a:rPr lang="en-US" sz="1900" dirty="0" smtClean="0"/>
              <a:t>Can be mistaken for:</a:t>
            </a:r>
          </a:p>
          <a:p>
            <a:pPr lvl="1"/>
            <a:r>
              <a:rPr lang="en-US" sz="1900" dirty="0" smtClean="0"/>
              <a:t>Nutritional imbalance</a:t>
            </a:r>
          </a:p>
          <a:p>
            <a:pPr lvl="1"/>
            <a:r>
              <a:rPr lang="en-US" sz="1900" dirty="0" smtClean="0"/>
              <a:t>Spray injury</a:t>
            </a:r>
          </a:p>
          <a:p>
            <a:pPr lvl="1"/>
            <a:r>
              <a:rPr lang="en-US" sz="1900" dirty="0" smtClean="0"/>
              <a:t>Chilling</a:t>
            </a:r>
          </a:p>
          <a:p>
            <a:pPr lvl="1"/>
            <a:r>
              <a:rPr lang="en-US" sz="1900" dirty="0" smtClean="0"/>
              <a:t>Spider mite infestation </a:t>
            </a:r>
          </a:p>
          <a:p>
            <a:r>
              <a:rPr lang="en-US" sz="1900" dirty="0" smtClean="0"/>
              <a:t>Advanced symptoms</a:t>
            </a:r>
          </a:p>
          <a:p>
            <a:pPr lvl="1"/>
            <a:r>
              <a:rPr lang="en-US" sz="1900" dirty="0" smtClean="0"/>
              <a:t>Stunting of plant growth/malformation                                                     of leaves and flower buds</a:t>
            </a:r>
          </a:p>
          <a:p>
            <a:pPr lvl="1"/>
            <a:r>
              <a:rPr lang="en-US" sz="1900" dirty="0" smtClean="0"/>
              <a:t>Downward curling/distortion of foliage</a:t>
            </a:r>
          </a:p>
          <a:p>
            <a:pPr lvl="1"/>
            <a:r>
              <a:rPr lang="en-US" sz="1900" dirty="0" smtClean="0"/>
              <a:t>Wilting</a:t>
            </a:r>
          </a:p>
          <a:p>
            <a:pPr lvl="1"/>
            <a:r>
              <a:rPr lang="en-US" sz="1900" dirty="0" smtClean="0"/>
              <a:t>Plant collapse</a:t>
            </a:r>
          </a:p>
          <a:p>
            <a:pPr lvl="1"/>
            <a:r>
              <a:rPr lang="en-US" sz="1900" dirty="0" smtClean="0"/>
              <a:t>Severe defoliation</a:t>
            </a:r>
          </a:p>
          <a:p>
            <a:r>
              <a:rPr lang="en-US" sz="1900" dirty="0" smtClean="0"/>
              <a:t>Symptoms can be delayed or                                                                      masked by high fertility levels</a:t>
            </a:r>
          </a:p>
        </p:txBody>
      </p:sp>
      <p:pic>
        <p:nvPicPr>
          <p:cNvPr id="16" name="Picture 5" descr="C:\Users\u512694\Desktop\Impatiens\319508 IMPATIENS 2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8111" y="4554762"/>
            <a:ext cx="1350317" cy="1573472"/>
          </a:xfrm>
          <a:prstGeom prst="rect">
            <a:avLst/>
          </a:prstGeom>
          <a:noFill/>
        </p:spPr>
      </p:pic>
      <p:pic>
        <p:nvPicPr>
          <p:cNvPr id="14342" name="Picture 6" descr="C:\Users\u512694\Desktop\Impatiens\319508 IMPATIENS 2 (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2530" y="4554761"/>
            <a:ext cx="1575581" cy="1573473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7454381" y="4628811"/>
            <a:ext cx="1573471" cy="142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H:\DCIM\102MSDCF\DSC03123.JPG"/>
          <p:cNvPicPr>
            <a:picLocks noChangeAspect="1" noChangeArrowheads="1"/>
          </p:cNvPicPr>
          <p:nvPr/>
        </p:nvPicPr>
        <p:blipFill>
          <a:blip r:embed="rId6" cstate="print"/>
          <a:srcRect l="11000" t="20533" r="2200"/>
          <a:stretch>
            <a:fillRect/>
          </a:stretch>
        </p:blipFill>
        <p:spPr bwMode="auto">
          <a:xfrm>
            <a:off x="5201768" y="1445342"/>
            <a:ext cx="3752037" cy="278893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236942" y="3988058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Rechcigl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911" y="5855111"/>
            <a:ext cx="914400" cy="2731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Trolinger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6941" y="5855110"/>
            <a:ext cx="700581" cy="27312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900" b="1" dirty="0" smtClean="0">
                <a:solidFill>
                  <a:schemeClr val="bg1"/>
                </a:solidFill>
              </a:rPr>
              <a:t>Mosdell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defoliation as the disease progresses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39405" y="1808221"/>
            <a:ext cx="4824367" cy="35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146071" y="1339692"/>
            <a:ext cx="4824367" cy="45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85569" y="5781823"/>
            <a:ext cx="1286925" cy="238298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Dean Mosdell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6892" y="5781823"/>
            <a:ext cx="1159608" cy="238297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Dean Mosdell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4200" y="6499225"/>
            <a:ext cx="51315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©2012 Syngenta. Classification: </a:t>
            </a:r>
            <a:r>
              <a:rPr lang="en-US" dirty="0" smtClean="0"/>
              <a:t>PUBLIC. Reproduced with the permission of Syngenta.</a:t>
            </a:r>
            <a:endParaRPr lang="en-US" dirty="0"/>
          </a:p>
          <a:p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ta Landscape 2007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yngenta: For external use only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>
          <a:spcBef>
            <a:spcPts val="600"/>
          </a:spcBef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9ABC47AF70D4D8C287093F9B98E1A" ma:contentTypeVersion="0" ma:contentTypeDescription="Create a new document." ma:contentTypeScope="" ma:versionID="3fa22ae1ac5d246d13bc15fa88cdd01e">
  <xsd:schema xmlns:xsd="http://www.w3.org/2001/XMLSchema" xmlns:p="http://schemas.microsoft.com/office/2006/metadata/properties" targetNamespace="http://schemas.microsoft.com/office/2006/metadata/properties" ma:root="true" ma:fieldsID="3d188dbda516721d8c13cbcb1845fd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35BB4F5-CD04-4AE8-A542-ECB1A0A7816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F7FFF14-C82C-4769-AA7D-205219D83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0F9B4-CA54-4B94-A2EE-81542E04F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Syngenta Landscape 2007</Template>
  <TotalTime>0</TotalTime>
  <Words>2019</Words>
  <Application>Microsoft Office PowerPoint</Application>
  <PresentationFormat>On-screen Show (4:3)</PresentationFormat>
  <Paragraphs>445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Syngenta Landscape 2007</vt:lpstr>
      <vt:lpstr>Syngenta: For external use only</vt:lpstr>
      <vt:lpstr>Impatiens Downy Mildew</vt:lpstr>
      <vt:lpstr>Impatiens are popular plants in the landscape</vt:lpstr>
      <vt:lpstr>Heavy sporulation on the underside of the leaves</vt:lpstr>
      <vt:lpstr>Introduction</vt:lpstr>
      <vt:lpstr>Historical background</vt:lpstr>
      <vt:lpstr>Biology</vt:lpstr>
      <vt:lpstr>Biology (cont.)</vt:lpstr>
      <vt:lpstr>Symptoms</vt:lpstr>
      <vt:lpstr>Severe defoliation as the disease progresses</vt:lpstr>
      <vt:lpstr>Cultural control</vt:lpstr>
      <vt:lpstr>Products for control of Downy Mildew in production</vt:lpstr>
      <vt:lpstr>Fungicide evaluation for control of Downy Mildew                 (Plasmopara obducens) on impatiens </vt:lpstr>
      <vt:lpstr>Examples of prevention programs</vt:lpstr>
      <vt:lpstr>Example of a Downy Mildew prevention rotation</vt:lpstr>
      <vt:lpstr>A sound management program should include:</vt:lpstr>
      <vt:lpstr>Thank You ~ Questions</vt:lpstr>
      <vt:lpstr>Legal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Impatiens Downy Mildew Presentation.pptx</dc:title>
  <dc:creator/>
  <cp:lastModifiedBy/>
  <cp:revision>1</cp:revision>
  <dcterms:created xsi:type="dcterms:W3CDTF">2012-03-15T16:52:00Z</dcterms:created>
  <dcterms:modified xsi:type="dcterms:W3CDTF">2012-07-03T14:58:34Z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0x010100E7D9ABC47AF70D4D8C287093F9B98E1A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